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9"/>
    <p:restoredTop sz="94641"/>
  </p:normalViewPr>
  <p:slideViewPr>
    <p:cSldViewPr snapToGrid="0" snapToObjects="1">
      <p:cViewPr varScale="1">
        <p:scale>
          <a:sx n="146" d="100"/>
          <a:sy n="146" d="100"/>
        </p:scale>
        <p:origin x="10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D2137-9B0F-3B4A-B17F-142BE9E05D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BFD6A2-0F25-7146-B1D7-B7656D6835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9C9BA-22D9-6F40-B6B2-620A9E416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A8A26-A982-CF47-AD3F-69203DC2A12F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95926-D007-F442-A213-8DC65AEA5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9DFFD-A378-6A42-87FE-9A358B03C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778E-88D9-DB4F-B8AE-B323CE2BEB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3547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BCBA1-CCA5-F744-89F4-65633ABC9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0A481A-6B62-5446-B0EE-FAC916CB9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13F26-5196-C140-8796-1DFEA514E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A8A26-A982-CF47-AD3F-69203DC2A12F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14390-498A-524A-AEC2-D5FCDAC9F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8B7D7-37BB-0E4A-90C1-E75A8187F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778E-88D9-DB4F-B8AE-B323CE2BEB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4725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35102A-3609-5C41-876E-B5C4DF3868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92A16C-896F-7C44-AC74-4D669F9AB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A962D-7967-8641-AB63-95A1267E2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A8A26-A982-CF47-AD3F-69203DC2A12F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4C42C-01AF-3C40-A2C2-38645816B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E6E10-975A-B84E-9ABC-F5E41E7DE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778E-88D9-DB4F-B8AE-B323CE2BEB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4200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FF415-D3CB-B044-9278-1BA14DC59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96C33-5293-3347-AD83-31E42D5DB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B53C4-B0B9-4444-B08C-A115FAAA6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A8A26-A982-CF47-AD3F-69203DC2A12F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5B883-2F92-FF41-BA3F-F2D595A1D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A9577-8C54-F047-86E3-FA2509866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778E-88D9-DB4F-B8AE-B323CE2BEB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3987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8A4C9-9CD0-484A-A1E6-21A0BEB41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8D052-0BF8-DA46-9714-30AB038B3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CD4A87-2A1B-A343-A2D4-1073AE589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A8A26-A982-CF47-AD3F-69203DC2A12F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3574F-081A-4743-9A2C-2542012EB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B1780-9DDA-5040-8816-5E7760533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778E-88D9-DB4F-B8AE-B323CE2BEB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1422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714A4-AA17-4042-B9F0-7DE8F0AC3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89145-D6E5-AC45-8039-BC895EB78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9F0FF7-7491-294D-BEBC-6B359ECF68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649304-97C0-1F4B-A00D-4333519E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A8A26-A982-CF47-AD3F-69203DC2A12F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BFF1D2-8B8B-8942-A37B-469ED7988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C744B1-308F-F84D-A4A9-802F80218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778E-88D9-DB4F-B8AE-B323CE2BEB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854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4EDB9-EEBB-CD46-9C67-5AE9EDA20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1160A7-B678-B64F-BC51-8EBCEC0C9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62A00-BE42-8840-95F6-742ADB7BA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ED49AF-EE82-6543-990C-D8823CC1E6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1E591E-7B75-CB4A-BA67-121B50067C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3063D4-012A-F543-88C0-EF95C65AA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A8A26-A982-CF47-AD3F-69203DC2A12F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9BCA45-7011-714D-9D2B-E31C17319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284892-9784-8445-B108-2CFC4E72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778E-88D9-DB4F-B8AE-B323CE2BEB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0420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0BED9-842F-854D-BB54-EE5CD75D6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FEE77F-2780-8E43-AB2C-C40375599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A8A26-A982-CF47-AD3F-69203DC2A12F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FD4D98-9DEA-8941-B4D4-31AA2936B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B722C0-9B56-274C-A250-742A0CDC6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778E-88D9-DB4F-B8AE-B323CE2BEB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9022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94A259-E5D9-2241-A4C7-B1098F21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A8A26-A982-CF47-AD3F-69203DC2A12F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79BC3C-8EFB-F34E-9589-C25A11665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284109-53DA-1F4A-9D30-2CFB80FBD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778E-88D9-DB4F-B8AE-B323CE2BEB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151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52D91-BD1B-6645-A86F-F6641F817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60D12-4481-4E40-913E-8E542CC44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F492DC-6435-2A44-AE3F-3DF568CF1D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907054-A44F-AD4B-A81D-C44A62DA1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A8A26-A982-CF47-AD3F-69203DC2A12F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610FBF-D91E-BC4B-9375-A33A2C85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B8A9AC-01FC-6045-831D-CEBF018F3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778E-88D9-DB4F-B8AE-B323CE2BEB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215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63A24-37C2-A741-B3DF-D700CE48A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A41B38-A7B5-1D48-83DC-49926E304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840F93-A12A-C54F-8350-7ADCD96E1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C43459-6901-B04D-A22C-C5DBF288B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A8A26-A982-CF47-AD3F-69203DC2A12F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BAFFC6-F1A5-9A47-8971-ADB8C00C8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333B63-AB2C-054B-9D04-D53E68368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778E-88D9-DB4F-B8AE-B323CE2BEB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4921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8788FE-C0A4-6F45-9826-4ACD86935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99C68-DD08-8A4A-B571-641B8F9D4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DB59E-C011-FD45-80BB-3E4D123A6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A8A26-A982-CF47-AD3F-69203DC2A12F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86C7E-8CEA-6F4C-88E0-F3671FF067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A6D79-F577-8A41-A687-FC254A66D6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6778E-88D9-DB4F-B8AE-B323CE2BEB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510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AA7C5FF-8763-3541-8C72-17638D61BB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282" y="5222759"/>
            <a:ext cx="11852717" cy="15748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883AF44-C0E5-634A-B4F6-63FE6AE3559E}"/>
              </a:ext>
            </a:extLst>
          </p:cNvPr>
          <p:cNvSpPr txBox="1"/>
          <p:nvPr/>
        </p:nvSpPr>
        <p:spPr>
          <a:xfrm>
            <a:off x="977964" y="396285"/>
            <a:ext cx="1074217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Prepare initial questions through literature review (LR) for Interview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Conduct one hour Skype / in person interview with each participants to determine their need / use cases to use visualization, in addition to what we learned from LR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Identify stakeholders for visualization tool/technique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Mapping between stakeholders and identified use cases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Sample of questions are provided on another sheet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Discussion on how Axis is planning to use Eiffel Vici</a:t>
            </a:r>
          </a:p>
        </p:txBody>
      </p:sp>
      <p:cxnSp>
        <p:nvCxnSpPr>
          <p:cNvPr id="8" name="Elbow Connector 7">
            <a:extLst>
              <a:ext uri="{FF2B5EF4-FFF2-40B4-BE49-F238E27FC236}">
                <a16:creationId xmlns:a16="http://schemas.microsoft.com/office/drawing/2014/main" id="{2BBB5DC8-06D4-804D-A995-885D71F78932}"/>
              </a:ext>
            </a:extLst>
          </p:cNvPr>
          <p:cNvCxnSpPr>
            <a:cxnSpLocks/>
          </p:cNvCxnSpPr>
          <p:nvPr/>
        </p:nvCxnSpPr>
        <p:spPr>
          <a:xfrm rot="16200000" flipV="1">
            <a:off x="-561914" y="3316769"/>
            <a:ext cx="3765135" cy="32482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0DE3AA4-5DA8-FB4A-AEDD-EEFB0B4FA5F5}"/>
              </a:ext>
            </a:extLst>
          </p:cNvPr>
          <p:cNvSpPr txBox="1"/>
          <p:nvPr/>
        </p:nvSpPr>
        <p:spPr>
          <a:xfrm>
            <a:off x="2933039" y="1748133"/>
            <a:ext cx="519231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Writing down data, identified through interviews and LR, in questions forms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Extracting information from data</a:t>
            </a:r>
          </a:p>
        </p:txBody>
      </p:sp>
      <p:cxnSp>
        <p:nvCxnSpPr>
          <p:cNvPr id="13" name="Elbow Connector 12">
            <a:extLst>
              <a:ext uri="{FF2B5EF4-FFF2-40B4-BE49-F238E27FC236}">
                <a16:creationId xmlns:a16="http://schemas.microsoft.com/office/drawing/2014/main" id="{D2A006EB-5CBE-4F42-87CC-84F66C033ED7}"/>
              </a:ext>
            </a:extLst>
          </p:cNvPr>
          <p:cNvCxnSpPr>
            <a:cxnSpLocks/>
          </p:cNvCxnSpPr>
          <p:nvPr/>
        </p:nvCxnSpPr>
        <p:spPr>
          <a:xfrm rot="16200000" flipV="1">
            <a:off x="2978622" y="3748343"/>
            <a:ext cx="3481105" cy="48593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CA0B278-3C49-FE41-8297-30DA72E59D83}"/>
              </a:ext>
            </a:extLst>
          </p:cNvPr>
          <p:cNvSpPr txBox="1"/>
          <p:nvPr/>
        </p:nvSpPr>
        <p:spPr>
          <a:xfrm>
            <a:off x="5619991" y="2375265"/>
            <a:ext cx="650428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Assuming, Axis spent some time using Eiffel vici, we will conduct interviews to investigate:</a:t>
            </a:r>
          </a:p>
          <a:p>
            <a:r>
              <a:rPr lang="en-US" sz="1200" dirty="0"/>
              <a:t>how many of stakeholder’s need (question identified during data collection) have been </a:t>
            </a:r>
          </a:p>
          <a:p>
            <a:r>
              <a:rPr lang="en-US" sz="1200" dirty="0"/>
              <a:t>answered by using Eiffel vici.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What modification are required in Vici to address those questions/needs that have not </a:t>
            </a:r>
            <a:r>
              <a:rPr lang="en-US" sz="1200" b="1" dirty="0"/>
              <a:t>yet /</a:t>
            </a:r>
            <a:r>
              <a:rPr lang="en-US" sz="1200" dirty="0"/>
              <a:t> or</a:t>
            </a:r>
          </a:p>
          <a:p>
            <a:r>
              <a:rPr lang="en-US" sz="1200" b="1" dirty="0"/>
              <a:t>partially </a:t>
            </a:r>
            <a:r>
              <a:rPr lang="en-US" sz="1200" dirty="0"/>
              <a:t>addressed by current visualization technique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Giving a demo to other interested participants (most probably Grundfos, Ericcsson and Praqma) </a:t>
            </a:r>
          </a:p>
          <a:p>
            <a:r>
              <a:rPr lang="en-US" sz="1200" dirty="0"/>
              <a:t>to achieve agreement score of how many of their needs have been addressed while watching a demo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Evaluating technical performance, GUI layout of Eiffel vici with participants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Extracting other information</a:t>
            </a:r>
          </a:p>
        </p:txBody>
      </p: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A381C7DD-EA35-7044-A827-4DC0AFE04618}"/>
              </a:ext>
            </a:extLst>
          </p:cNvPr>
          <p:cNvCxnSpPr>
            <a:cxnSpLocks/>
          </p:cNvCxnSpPr>
          <p:nvPr/>
        </p:nvCxnSpPr>
        <p:spPr>
          <a:xfrm rot="16200000" flipV="1">
            <a:off x="5953856" y="4611370"/>
            <a:ext cx="1880569" cy="91701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757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430DE-D118-4F48-B183-11C5B6E0C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Possible Data Extraction / Questions: </a:t>
            </a:r>
            <a:r>
              <a:rPr lang="en-US" b="1" u="sng" dirty="0"/>
              <a:t>Who is working on what?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7D38A-2D08-EA4C-80A8-41B9CAA11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How important is this question/need/UC?</a:t>
            </a:r>
          </a:p>
          <a:p>
            <a:pPr lvl="1"/>
            <a:r>
              <a:rPr lang="en-US" dirty="0"/>
              <a:t>Very Important, Important, Moderately Important, of little important, Unimportant</a:t>
            </a:r>
          </a:p>
          <a:p>
            <a:r>
              <a:rPr lang="en-US" dirty="0"/>
              <a:t>How often you need to ask this question ?</a:t>
            </a:r>
          </a:p>
          <a:p>
            <a:pPr lvl="1"/>
            <a:r>
              <a:rPr lang="en-US" dirty="0"/>
              <a:t>Very frequently, frequently, occasionally, rarely, depends on ????</a:t>
            </a:r>
          </a:p>
          <a:p>
            <a:r>
              <a:rPr lang="en-US" dirty="0"/>
              <a:t>How above question is answered at this moment?</a:t>
            </a:r>
          </a:p>
          <a:p>
            <a:pPr lvl="1"/>
            <a:r>
              <a:rPr lang="en-US" dirty="0"/>
              <a:t>Visualization, third-party plugins, manually inspection, calling a friend </a:t>
            </a:r>
          </a:p>
          <a:p>
            <a:r>
              <a:rPr lang="en-US" dirty="0"/>
              <a:t>If it is addressed currently, how much effort is put to get an answer?</a:t>
            </a:r>
          </a:p>
          <a:p>
            <a:pPr lvl="1"/>
            <a:r>
              <a:rPr lang="en-US" dirty="0"/>
              <a:t>We will think of the scale values</a:t>
            </a:r>
          </a:p>
          <a:p>
            <a:r>
              <a:rPr lang="en-US" dirty="0"/>
              <a:t>How long it takes to answer this question?</a:t>
            </a:r>
          </a:p>
          <a:p>
            <a:pPr lvl="1"/>
            <a:r>
              <a:rPr lang="en-US" dirty="0"/>
              <a:t>We will think of the scale</a:t>
            </a:r>
          </a:p>
          <a:p>
            <a:r>
              <a:rPr lang="en-US" dirty="0"/>
              <a:t>Which stakeholders might be interested in this question/UC?</a:t>
            </a:r>
          </a:p>
          <a:p>
            <a:pPr lvl="1"/>
            <a:r>
              <a:rPr lang="en-US" dirty="0"/>
              <a:t>Free Text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777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430DE-D118-4F48-B183-11C5B6E0C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Possible Data Extraction / Questions: </a:t>
            </a:r>
            <a:r>
              <a:rPr lang="en-US" b="1" u="sng" dirty="0"/>
              <a:t>why were these changes introduced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7D38A-2D08-EA4C-80A8-41B9CAA11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How important is this question/need/UC?</a:t>
            </a:r>
          </a:p>
          <a:p>
            <a:pPr lvl="1"/>
            <a:r>
              <a:rPr lang="en-US" dirty="0"/>
              <a:t>Very Important, Important, Moderately Important, of little important, Unimportant</a:t>
            </a:r>
          </a:p>
          <a:p>
            <a:r>
              <a:rPr lang="en-US" dirty="0"/>
              <a:t>How often you need to ask this question ?</a:t>
            </a:r>
          </a:p>
          <a:p>
            <a:pPr lvl="1"/>
            <a:r>
              <a:rPr lang="en-US" dirty="0"/>
              <a:t>Very frequently, frequently, occasionally, rarely, depends on ????</a:t>
            </a:r>
          </a:p>
          <a:p>
            <a:r>
              <a:rPr lang="en-US" dirty="0"/>
              <a:t>How above question is answered at this moment?</a:t>
            </a:r>
          </a:p>
          <a:p>
            <a:pPr lvl="1"/>
            <a:r>
              <a:rPr lang="en-US" dirty="0"/>
              <a:t>Visualization, third-party plugins, manually inspection, calling a friend </a:t>
            </a:r>
          </a:p>
          <a:p>
            <a:r>
              <a:rPr lang="en-US" dirty="0"/>
              <a:t>If it is addressed currently, how much effort is put to get an answer?</a:t>
            </a:r>
          </a:p>
          <a:p>
            <a:pPr lvl="1"/>
            <a:r>
              <a:rPr lang="en-US" dirty="0"/>
              <a:t>We will think of the scale values</a:t>
            </a:r>
          </a:p>
          <a:p>
            <a:r>
              <a:rPr lang="en-US" dirty="0"/>
              <a:t>How long it takes to answer this question?</a:t>
            </a:r>
          </a:p>
          <a:p>
            <a:pPr lvl="1"/>
            <a:r>
              <a:rPr lang="en-US" dirty="0"/>
              <a:t>We will think of the scale</a:t>
            </a:r>
          </a:p>
          <a:p>
            <a:r>
              <a:rPr lang="en-US" dirty="0"/>
              <a:t>Which stakeholders might be interested in this question/UC?</a:t>
            </a:r>
          </a:p>
          <a:p>
            <a:pPr lvl="1"/>
            <a:r>
              <a:rPr lang="en-US" dirty="0"/>
              <a:t>Free Text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462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430DE-D118-4F48-B183-11C5B6E0C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Possible Data Extraction / Questions: </a:t>
            </a:r>
            <a:r>
              <a:rPr lang="en-US" b="1" u="sng" dirty="0"/>
              <a:t>which changes caused the test to fail, thus the build to break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7D38A-2D08-EA4C-80A8-41B9CAA11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823" y="2141537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How important is this question/need/UC?</a:t>
            </a:r>
          </a:p>
          <a:p>
            <a:pPr lvl="1"/>
            <a:r>
              <a:rPr lang="en-US" dirty="0"/>
              <a:t>Very Important, Important, Moderately Important, of little important, Unimportant</a:t>
            </a:r>
          </a:p>
          <a:p>
            <a:r>
              <a:rPr lang="en-US" dirty="0"/>
              <a:t>How often you need to ask this question ?</a:t>
            </a:r>
          </a:p>
          <a:p>
            <a:pPr lvl="1"/>
            <a:r>
              <a:rPr lang="en-US" dirty="0"/>
              <a:t>Very frequently, frequently, occasionally, rarely, depends on ????</a:t>
            </a:r>
          </a:p>
          <a:p>
            <a:r>
              <a:rPr lang="en-US" dirty="0"/>
              <a:t>How above question is answered at this moment?</a:t>
            </a:r>
          </a:p>
          <a:p>
            <a:pPr lvl="1"/>
            <a:r>
              <a:rPr lang="en-US" dirty="0"/>
              <a:t>Visualization, third-party plugins, manually inspection, calling a friend </a:t>
            </a:r>
          </a:p>
          <a:p>
            <a:r>
              <a:rPr lang="en-US" dirty="0"/>
              <a:t>If it is addressed currently, how much effort is put to get an answer?</a:t>
            </a:r>
          </a:p>
          <a:p>
            <a:pPr lvl="1"/>
            <a:r>
              <a:rPr lang="en-US" dirty="0"/>
              <a:t>We will think of the scale values</a:t>
            </a:r>
          </a:p>
          <a:p>
            <a:r>
              <a:rPr lang="en-US" dirty="0"/>
              <a:t>How long it takes to answer this question?</a:t>
            </a:r>
          </a:p>
          <a:p>
            <a:pPr lvl="1"/>
            <a:r>
              <a:rPr lang="en-US" dirty="0"/>
              <a:t>We will think of the scale</a:t>
            </a:r>
          </a:p>
          <a:p>
            <a:r>
              <a:rPr lang="en-US" dirty="0"/>
              <a:t>Which stakeholders might be interested in this question/UC?</a:t>
            </a:r>
          </a:p>
          <a:p>
            <a:pPr lvl="1"/>
            <a:r>
              <a:rPr lang="en-US" dirty="0"/>
              <a:t>Free Text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33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9051C17-0D0B-AB49-A592-6D0612967B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207090"/>
              </p:ext>
            </p:extLst>
          </p:nvPr>
        </p:nvGraphicFramePr>
        <p:xfrm>
          <a:off x="1135017" y="1945640"/>
          <a:ext cx="81280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10430434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6169019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200918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386635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Interview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734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086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155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682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5403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51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494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653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2339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590</Words>
  <Application>Microsoft Macintosh PowerPoint</Application>
  <PresentationFormat>Widescreen</PresentationFormat>
  <Paragraphs>69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Possible Data Extraction / Questions: Who is working on what?</vt:lpstr>
      <vt:lpstr>Possible Data Extraction / Questions: why were these changes introduced</vt:lpstr>
      <vt:lpstr>Possible Data Extraction / Questions: which changes caused the test to fail, thus the build to break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Azeem Ahmad</dc:creator>
  <cp:lastModifiedBy>Azeem Ahmad</cp:lastModifiedBy>
  <cp:revision>27</cp:revision>
  <cp:lastPrinted>2019-09-11T12:00:06Z</cp:lastPrinted>
  <dcterms:created xsi:type="dcterms:W3CDTF">2019-09-11T10:46:33Z</dcterms:created>
  <dcterms:modified xsi:type="dcterms:W3CDTF">2019-09-11T12:01:34Z</dcterms:modified>
</cp:coreProperties>
</file>