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505" r:id="rId2"/>
    <p:sldId id="1300" r:id="rId3"/>
    <p:sldId id="1241" r:id="rId4"/>
    <p:sldId id="1208" r:id="rId5"/>
    <p:sldId id="1297" r:id="rId6"/>
    <p:sldId id="1298" r:id="rId7"/>
    <p:sldId id="1299" r:id="rId8"/>
    <p:sldId id="726" r:id="rId9"/>
    <p:sldId id="1301" r:id="rId10"/>
    <p:sldId id="749" r:id="rId11"/>
    <p:sldId id="732" r:id="rId12"/>
    <p:sldId id="729" r:id="rId13"/>
    <p:sldId id="1302" r:id="rId14"/>
    <p:sldId id="1187" r:id="rId15"/>
    <p:sldId id="769" r:id="rId16"/>
    <p:sldId id="1182" r:id="rId17"/>
    <p:sldId id="256" r:id="rId18"/>
    <p:sldId id="742" r:id="rId19"/>
    <p:sldId id="678" r:id="rId20"/>
    <p:sldId id="773" r:id="rId21"/>
    <p:sldId id="718" r:id="rId22"/>
    <p:sldId id="719" r:id="rId23"/>
    <p:sldId id="1304" r:id="rId24"/>
    <p:sldId id="1291" r:id="rId25"/>
    <p:sldId id="1292" r:id="rId26"/>
    <p:sldId id="1237" r:id="rId27"/>
    <p:sldId id="1293" r:id="rId28"/>
    <p:sldId id="1238" r:id="rId29"/>
    <p:sldId id="1239" r:id="rId30"/>
    <p:sldId id="1149" r:id="rId31"/>
    <p:sldId id="1305" r:id="rId32"/>
    <p:sldId id="1303" r:id="rId33"/>
    <p:sldId id="1234" r:id="rId34"/>
    <p:sldId id="277" r:id="rId35"/>
    <p:sldId id="258" r:id="rId36"/>
    <p:sldId id="276" r:id="rId37"/>
    <p:sldId id="1227" r:id="rId38"/>
    <p:sldId id="279" r:id="rId39"/>
    <p:sldId id="1159" r:id="rId40"/>
    <p:sldId id="1226" r:id="rId41"/>
    <p:sldId id="1163" r:id="rId42"/>
    <p:sldId id="609" r:id="rId43"/>
    <p:sldId id="606" r:id="rId44"/>
    <p:sldId id="1307" r:id="rId45"/>
    <p:sldId id="798" r:id="rId46"/>
    <p:sldId id="1306" r:id="rId47"/>
    <p:sldId id="1225" r:id="rId48"/>
    <p:sldId id="1231" r:id="rId49"/>
    <p:sldId id="1308" r:id="rId50"/>
    <p:sldId id="75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/>
    <p:restoredTop sz="93398" autoAdjust="0"/>
  </p:normalViewPr>
  <p:slideViewPr>
    <p:cSldViewPr snapToGrid="0" snapToObjects="1">
      <p:cViewPr varScale="1">
        <p:scale>
          <a:sx n="86" d="100"/>
          <a:sy n="86" d="100"/>
        </p:scale>
        <p:origin x="3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37847-A76C-9E4D-9E7C-FA9C66666CD0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05C55-D805-9144-8612-4FA3D8AF92A9}">
      <dgm:prSet phldrT="[Text]"/>
      <dgm:spPr/>
      <dgm:t>
        <a:bodyPr/>
        <a:lstStyle/>
        <a:p>
          <a:r>
            <a:rPr lang="en-US" dirty="0"/>
            <a:t>Experimentation &amp; prototyping</a:t>
          </a:r>
        </a:p>
      </dgm:t>
    </dgm:pt>
    <dgm:pt modelId="{A9CDE968-CF15-FC48-80B5-7A32B88019C6}" type="parTrans" cxnId="{11E83919-AE29-1F41-85DC-7F59281AD8BE}">
      <dgm:prSet/>
      <dgm:spPr/>
      <dgm:t>
        <a:bodyPr/>
        <a:lstStyle/>
        <a:p>
          <a:endParaRPr lang="en-US"/>
        </a:p>
      </dgm:t>
    </dgm:pt>
    <dgm:pt modelId="{C93B5C2C-2F2B-1B4E-ABA8-22A558EAE964}" type="sibTrans" cxnId="{11E83919-AE29-1F41-85DC-7F59281AD8BE}">
      <dgm:prSet/>
      <dgm:spPr/>
      <dgm:t>
        <a:bodyPr/>
        <a:lstStyle/>
        <a:p>
          <a:endParaRPr lang="en-US"/>
        </a:p>
      </dgm:t>
    </dgm:pt>
    <dgm:pt modelId="{FCD3B321-84B2-7B45-B183-BF3B87915A2E}">
      <dgm:prSet phldrT="[Text]"/>
      <dgm:spPr/>
      <dgm:t>
        <a:bodyPr/>
        <a:lstStyle/>
        <a:p>
          <a:r>
            <a:rPr lang="en-US" dirty="0"/>
            <a:t>Critical deployment of ML/DL components</a:t>
          </a:r>
        </a:p>
      </dgm:t>
    </dgm:pt>
    <dgm:pt modelId="{F9D8F718-CA48-434B-BC65-23BFAFCF3BCA}" type="parTrans" cxnId="{28930CC4-BE01-BB44-8EE4-5FFCD24F4F1A}">
      <dgm:prSet/>
      <dgm:spPr/>
      <dgm:t>
        <a:bodyPr/>
        <a:lstStyle/>
        <a:p>
          <a:endParaRPr lang="en-US"/>
        </a:p>
      </dgm:t>
    </dgm:pt>
    <dgm:pt modelId="{DE32BF96-EBC6-0F46-ADA8-143ACEC628B4}" type="sibTrans" cxnId="{28930CC4-BE01-BB44-8EE4-5FFCD24F4F1A}">
      <dgm:prSet/>
      <dgm:spPr/>
      <dgm:t>
        <a:bodyPr/>
        <a:lstStyle/>
        <a:p>
          <a:endParaRPr lang="en-US"/>
        </a:p>
      </dgm:t>
    </dgm:pt>
    <dgm:pt modelId="{961E11FA-E2E8-024D-B5E3-7DF8FB3E24F3}">
      <dgm:prSet phldrT="[Text]"/>
      <dgm:spPr/>
      <dgm:t>
        <a:bodyPr/>
        <a:lstStyle/>
        <a:p>
          <a:r>
            <a:rPr lang="en-US" dirty="0"/>
            <a:t>Cascading deployment of ML/DL components</a:t>
          </a:r>
        </a:p>
      </dgm:t>
    </dgm:pt>
    <dgm:pt modelId="{356F81F8-97C9-224C-9C04-9D6D92C3AD28}" type="parTrans" cxnId="{5F267BB1-0DF7-7342-8F84-9F74310ABE6A}">
      <dgm:prSet/>
      <dgm:spPr/>
      <dgm:t>
        <a:bodyPr/>
        <a:lstStyle/>
        <a:p>
          <a:endParaRPr lang="en-US"/>
        </a:p>
      </dgm:t>
    </dgm:pt>
    <dgm:pt modelId="{46730BBD-6C50-074F-B957-F3D879290E29}" type="sibTrans" cxnId="{5F267BB1-0DF7-7342-8F84-9F74310ABE6A}">
      <dgm:prSet/>
      <dgm:spPr/>
      <dgm:t>
        <a:bodyPr/>
        <a:lstStyle/>
        <a:p>
          <a:endParaRPr lang="en-US"/>
        </a:p>
      </dgm:t>
    </dgm:pt>
    <dgm:pt modelId="{31D3C6E1-6E48-4140-9DC8-E0B79036F0B9}">
      <dgm:prSet phldrT="[Text]"/>
      <dgm:spPr/>
      <dgm:t>
        <a:bodyPr/>
        <a:lstStyle/>
        <a:p>
          <a:r>
            <a:rPr lang="en-US" dirty="0"/>
            <a:t>Non-critical deployment of ML/DL components</a:t>
          </a:r>
        </a:p>
      </dgm:t>
    </dgm:pt>
    <dgm:pt modelId="{DA457886-3F74-FC41-8BE6-EA8D732A8029}" type="parTrans" cxnId="{CBF2ECD8-54DD-6446-98BE-FC31056EAFEB}">
      <dgm:prSet/>
      <dgm:spPr/>
      <dgm:t>
        <a:bodyPr/>
        <a:lstStyle/>
        <a:p>
          <a:endParaRPr lang="en-US"/>
        </a:p>
      </dgm:t>
    </dgm:pt>
    <dgm:pt modelId="{E4884059-0D87-D847-92B6-969A35F0FF78}" type="sibTrans" cxnId="{CBF2ECD8-54DD-6446-98BE-FC31056EAFEB}">
      <dgm:prSet/>
      <dgm:spPr/>
      <dgm:t>
        <a:bodyPr/>
        <a:lstStyle/>
        <a:p>
          <a:endParaRPr lang="en-US"/>
        </a:p>
      </dgm:t>
    </dgm:pt>
    <dgm:pt modelId="{E9AC2D65-C2C8-2043-AABD-1538AEA959B3}">
      <dgm:prSet phldrT="[Text]"/>
      <dgm:spPr/>
      <dgm:t>
        <a:bodyPr/>
        <a:lstStyle/>
        <a:p>
          <a:r>
            <a:rPr lang="en-US" dirty="0"/>
            <a:t>Autonomous ML/DL components</a:t>
          </a:r>
        </a:p>
      </dgm:t>
    </dgm:pt>
    <dgm:pt modelId="{D1785090-BA25-CB4B-AFE7-C4E1716BADDC}" type="parTrans" cxnId="{AE1B539A-DCF5-9243-9D30-3B362E10E475}">
      <dgm:prSet/>
      <dgm:spPr/>
      <dgm:t>
        <a:bodyPr/>
        <a:lstStyle/>
        <a:p>
          <a:endParaRPr lang="en-US"/>
        </a:p>
      </dgm:t>
    </dgm:pt>
    <dgm:pt modelId="{C1F38429-1DC9-CD42-B098-F9A5A7B0009A}" type="sibTrans" cxnId="{AE1B539A-DCF5-9243-9D30-3B362E10E475}">
      <dgm:prSet/>
      <dgm:spPr/>
      <dgm:t>
        <a:bodyPr/>
        <a:lstStyle/>
        <a:p>
          <a:endParaRPr lang="en-US"/>
        </a:p>
      </dgm:t>
    </dgm:pt>
    <dgm:pt modelId="{7CFC2FDC-B751-4040-B123-F4B9CFB4E6D0}" type="pres">
      <dgm:prSet presAssocID="{13F37847-A76C-9E4D-9E7C-FA9C66666CD0}" presName="rootnode" presStyleCnt="0">
        <dgm:presLayoutVars>
          <dgm:chMax/>
          <dgm:chPref/>
          <dgm:dir/>
          <dgm:animLvl val="lvl"/>
        </dgm:presLayoutVars>
      </dgm:prSet>
      <dgm:spPr/>
    </dgm:pt>
    <dgm:pt modelId="{BC421DF5-E953-EE40-AD15-8F118FBA603C}" type="pres">
      <dgm:prSet presAssocID="{C4605C55-D805-9144-8612-4FA3D8AF92A9}" presName="composite" presStyleCnt="0"/>
      <dgm:spPr/>
    </dgm:pt>
    <dgm:pt modelId="{D0512081-D59C-0C41-A2E9-44117668F047}" type="pres">
      <dgm:prSet presAssocID="{C4605C55-D805-9144-8612-4FA3D8AF92A9}" presName="LShape" presStyleLbl="alignNode1" presStyleIdx="0" presStyleCnt="9"/>
      <dgm:spPr/>
    </dgm:pt>
    <dgm:pt modelId="{B3E471E6-5A42-D64A-850A-B0D434FADAEE}" type="pres">
      <dgm:prSet presAssocID="{C4605C55-D805-9144-8612-4FA3D8AF92A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7968DB0-C87E-CA4A-8290-34BDE04FCCBD}" type="pres">
      <dgm:prSet presAssocID="{C4605C55-D805-9144-8612-4FA3D8AF92A9}" presName="Triangle" presStyleLbl="alignNode1" presStyleIdx="1" presStyleCnt="9"/>
      <dgm:spPr/>
    </dgm:pt>
    <dgm:pt modelId="{FA2338A6-EBC7-0346-BBFB-39F076533E12}" type="pres">
      <dgm:prSet presAssocID="{C93B5C2C-2F2B-1B4E-ABA8-22A558EAE964}" presName="sibTrans" presStyleCnt="0"/>
      <dgm:spPr/>
    </dgm:pt>
    <dgm:pt modelId="{6C9C6FA0-D230-E841-BFC7-72B8E077B43E}" type="pres">
      <dgm:prSet presAssocID="{C93B5C2C-2F2B-1B4E-ABA8-22A558EAE964}" presName="space" presStyleCnt="0"/>
      <dgm:spPr/>
    </dgm:pt>
    <dgm:pt modelId="{29582EA3-8DB4-B241-A6F7-E500C1CE8600}" type="pres">
      <dgm:prSet presAssocID="{31D3C6E1-6E48-4140-9DC8-E0B79036F0B9}" presName="composite" presStyleCnt="0"/>
      <dgm:spPr/>
    </dgm:pt>
    <dgm:pt modelId="{599A28BE-3299-5844-8931-81A4A66BCD93}" type="pres">
      <dgm:prSet presAssocID="{31D3C6E1-6E48-4140-9DC8-E0B79036F0B9}" presName="LShape" presStyleLbl="alignNode1" presStyleIdx="2" presStyleCnt="9"/>
      <dgm:spPr/>
    </dgm:pt>
    <dgm:pt modelId="{995F8173-B692-8D4B-A7AA-49FA25F7B99A}" type="pres">
      <dgm:prSet presAssocID="{31D3C6E1-6E48-4140-9DC8-E0B79036F0B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7CC009B-B56A-5347-9D9C-CAA0DA755A9A}" type="pres">
      <dgm:prSet presAssocID="{31D3C6E1-6E48-4140-9DC8-E0B79036F0B9}" presName="Triangle" presStyleLbl="alignNode1" presStyleIdx="3" presStyleCnt="9"/>
      <dgm:spPr/>
    </dgm:pt>
    <dgm:pt modelId="{ADDB7626-7F2A-1A44-87E9-408D0BA184ED}" type="pres">
      <dgm:prSet presAssocID="{E4884059-0D87-D847-92B6-969A35F0FF78}" presName="sibTrans" presStyleCnt="0"/>
      <dgm:spPr/>
    </dgm:pt>
    <dgm:pt modelId="{00F16DD2-1EB3-7748-A877-DE931BD4A490}" type="pres">
      <dgm:prSet presAssocID="{E4884059-0D87-D847-92B6-969A35F0FF78}" presName="space" presStyleCnt="0"/>
      <dgm:spPr/>
    </dgm:pt>
    <dgm:pt modelId="{5AC6DACE-D5C2-E04D-BB2E-67CD3D208463}" type="pres">
      <dgm:prSet presAssocID="{FCD3B321-84B2-7B45-B183-BF3B87915A2E}" presName="composite" presStyleCnt="0"/>
      <dgm:spPr/>
    </dgm:pt>
    <dgm:pt modelId="{E09F36E8-2435-E645-B8C8-395C692A371A}" type="pres">
      <dgm:prSet presAssocID="{FCD3B321-84B2-7B45-B183-BF3B87915A2E}" presName="LShape" presStyleLbl="alignNode1" presStyleIdx="4" presStyleCnt="9"/>
      <dgm:spPr/>
    </dgm:pt>
    <dgm:pt modelId="{83A03D5B-A606-CE4E-8175-B9A235DCDC02}" type="pres">
      <dgm:prSet presAssocID="{FCD3B321-84B2-7B45-B183-BF3B87915A2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DD905E1-6207-4645-A72E-F681D92D6AE3}" type="pres">
      <dgm:prSet presAssocID="{FCD3B321-84B2-7B45-B183-BF3B87915A2E}" presName="Triangle" presStyleLbl="alignNode1" presStyleIdx="5" presStyleCnt="9"/>
      <dgm:spPr/>
    </dgm:pt>
    <dgm:pt modelId="{D27DC5B0-A68D-1145-976F-2AE868BE6C7F}" type="pres">
      <dgm:prSet presAssocID="{DE32BF96-EBC6-0F46-ADA8-143ACEC628B4}" presName="sibTrans" presStyleCnt="0"/>
      <dgm:spPr/>
    </dgm:pt>
    <dgm:pt modelId="{6AE37763-1BD5-914D-B4C2-6358C5304156}" type="pres">
      <dgm:prSet presAssocID="{DE32BF96-EBC6-0F46-ADA8-143ACEC628B4}" presName="space" presStyleCnt="0"/>
      <dgm:spPr/>
    </dgm:pt>
    <dgm:pt modelId="{15E9D3B6-FE1A-9B4C-B770-09CB8B402794}" type="pres">
      <dgm:prSet presAssocID="{961E11FA-E2E8-024D-B5E3-7DF8FB3E24F3}" presName="composite" presStyleCnt="0"/>
      <dgm:spPr/>
    </dgm:pt>
    <dgm:pt modelId="{4F28E7CF-D615-5147-828D-9E09F806A652}" type="pres">
      <dgm:prSet presAssocID="{961E11FA-E2E8-024D-B5E3-7DF8FB3E24F3}" presName="LShape" presStyleLbl="alignNode1" presStyleIdx="6" presStyleCnt="9"/>
      <dgm:spPr/>
    </dgm:pt>
    <dgm:pt modelId="{48263F03-E196-9449-AD28-2DCC054E11E8}" type="pres">
      <dgm:prSet presAssocID="{961E11FA-E2E8-024D-B5E3-7DF8FB3E24F3}" presName="ParentText" presStyleLbl="revTx" presStyleIdx="3" presStyleCnt="5" custLinFactNeighborX="-1057">
        <dgm:presLayoutVars>
          <dgm:chMax val="0"/>
          <dgm:chPref val="0"/>
          <dgm:bulletEnabled val="1"/>
        </dgm:presLayoutVars>
      </dgm:prSet>
      <dgm:spPr/>
    </dgm:pt>
    <dgm:pt modelId="{2B3805C8-424F-C94A-9A38-13A7AC043C70}" type="pres">
      <dgm:prSet presAssocID="{961E11FA-E2E8-024D-B5E3-7DF8FB3E24F3}" presName="Triangle" presStyleLbl="alignNode1" presStyleIdx="7" presStyleCnt="9"/>
      <dgm:spPr/>
    </dgm:pt>
    <dgm:pt modelId="{198B4D5A-8985-9247-94C8-14C0DD1048A9}" type="pres">
      <dgm:prSet presAssocID="{46730BBD-6C50-074F-B957-F3D879290E29}" presName="sibTrans" presStyleCnt="0"/>
      <dgm:spPr/>
    </dgm:pt>
    <dgm:pt modelId="{9725633A-37A2-984F-AAA4-2B071D32A5DE}" type="pres">
      <dgm:prSet presAssocID="{46730BBD-6C50-074F-B957-F3D879290E29}" presName="space" presStyleCnt="0"/>
      <dgm:spPr/>
    </dgm:pt>
    <dgm:pt modelId="{3E0A90A3-42C7-AB4A-9E3E-66C4CB64FEA0}" type="pres">
      <dgm:prSet presAssocID="{E9AC2D65-C2C8-2043-AABD-1538AEA959B3}" presName="composite" presStyleCnt="0"/>
      <dgm:spPr/>
    </dgm:pt>
    <dgm:pt modelId="{A2D96ADF-FBA1-D944-9E50-F71B58F24452}" type="pres">
      <dgm:prSet presAssocID="{E9AC2D65-C2C8-2043-AABD-1538AEA959B3}" presName="LShape" presStyleLbl="alignNode1" presStyleIdx="8" presStyleCnt="9"/>
      <dgm:spPr/>
    </dgm:pt>
    <dgm:pt modelId="{F0BF4B54-0149-E843-9C61-9321EA8B2624}" type="pres">
      <dgm:prSet presAssocID="{E9AC2D65-C2C8-2043-AABD-1538AEA959B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DB7DB12-28F0-3444-8A5A-F257C4FB0749}" type="presOf" srcId="{13F37847-A76C-9E4D-9E7C-FA9C66666CD0}" destId="{7CFC2FDC-B751-4040-B123-F4B9CFB4E6D0}" srcOrd="0" destOrd="0" presId="urn:microsoft.com/office/officeart/2009/3/layout/StepUpProcess"/>
    <dgm:cxn modelId="{11E83919-AE29-1F41-85DC-7F59281AD8BE}" srcId="{13F37847-A76C-9E4D-9E7C-FA9C66666CD0}" destId="{C4605C55-D805-9144-8612-4FA3D8AF92A9}" srcOrd="0" destOrd="0" parTransId="{A9CDE968-CF15-FC48-80B5-7A32B88019C6}" sibTransId="{C93B5C2C-2F2B-1B4E-ABA8-22A558EAE964}"/>
    <dgm:cxn modelId="{38C8E41D-4B4E-0846-960E-9086BCA2FC15}" type="presOf" srcId="{C4605C55-D805-9144-8612-4FA3D8AF92A9}" destId="{B3E471E6-5A42-D64A-850A-B0D434FADAEE}" srcOrd="0" destOrd="0" presId="urn:microsoft.com/office/officeart/2009/3/layout/StepUpProcess"/>
    <dgm:cxn modelId="{982B9120-719C-D04C-8388-7FD87E222923}" type="presOf" srcId="{31D3C6E1-6E48-4140-9DC8-E0B79036F0B9}" destId="{995F8173-B692-8D4B-A7AA-49FA25F7B99A}" srcOrd="0" destOrd="0" presId="urn:microsoft.com/office/officeart/2009/3/layout/StepUpProcess"/>
    <dgm:cxn modelId="{6D7A7A29-3820-9148-BC7D-D2316EBAB9E6}" type="presOf" srcId="{E9AC2D65-C2C8-2043-AABD-1538AEA959B3}" destId="{F0BF4B54-0149-E843-9C61-9321EA8B2624}" srcOrd="0" destOrd="0" presId="urn:microsoft.com/office/officeart/2009/3/layout/StepUpProcess"/>
    <dgm:cxn modelId="{38D60986-5B3F-FB4E-998F-8002009B707A}" type="presOf" srcId="{961E11FA-E2E8-024D-B5E3-7DF8FB3E24F3}" destId="{48263F03-E196-9449-AD28-2DCC054E11E8}" srcOrd="0" destOrd="0" presId="urn:microsoft.com/office/officeart/2009/3/layout/StepUpProcess"/>
    <dgm:cxn modelId="{AE1B539A-DCF5-9243-9D30-3B362E10E475}" srcId="{13F37847-A76C-9E4D-9E7C-FA9C66666CD0}" destId="{E9AC2D65-C2C8-2043-AABD-1538AEA959B3}" srcOrd="4" destOrd="0" parTransId="{D1785090-BA25-CB4B-AFE7-C4E1716BADDC}" sibTransId="{C1F38429-1DC9-CD42-B098-F9A5A7B0009A}"/>
    <dgm:cxn modelId="{5F267BB1-0DF7-7342-8F84-9F74310ABE6A}" srcId="{13F37847-A76C-9E4D-9E7C-FA9C66666CD0}" destId="{961E11FA-E2E8-024D-B5E3-7DF8FB3E24F3}" srcOrd="3" destOrd="0" parTransId="{356F81F8-97C9-224C-9C04-9D6D92C3AD28}" sibTransId="{46730BBD-6C50-074F-B957-F3D879290E29}"/>
    <dgm:cxn modelId="{28930CC4-BE01-BB44-8EE4-5FFCD24F4F1A}" srcId="{13F37847-A76C-9E4D-9E7C-FA9C66666CD0}" destId="{FCD3B321-84B2-7B45-B183-BF3B87915A2E}" srcOrd="2" destOrd="0" parTransId="{F9D8F718-CA48-434B-BC65-23BFAFCF3BCA}" sibTransId="{DE32BF96-EBC6-0F46-ADA8-143ACEC628B4}"/>
    <dgm:cxn modelId="{CBF2ECD8-54DD-6446-98BE-FC31056EAFEB}" srcId="{13F37847-A76C-9E4D-9E7C-FA9C66666CD0}" destId="{31D3C6E1-6E48-4140-9DC8-E0B79036F0B9}" srcOrd="1" destOrd="0" parTransId="{DA457886-3F74-FC41-8BE6-EA8D732A8029}" sibTransId="{E4884059-0D87-D847-92B6-969A35F0FF78}"/>
    <dgm:cxn modelId="{25E027FE-37EB-5A4B-A9E0-AF2D82F65A84}" type="presOf" srcId="{FCD3B321-84B2-7B45-B183-BF3B87915A2E}" destId="{83A03D5B-A606-CE4E-8175-B9A235DCDC02}" srcOrd="0" destOrd="0" presId="urn:microsoft.com/office/officeart/2009/3/layout/StepUpProcess"/>
    <dgm:cxn modelId="{B54DDBF8-5EA2-D64C-8D13-A14A04E23978}" type="presParOf" srcId="{7CFC2FDC-B751-4040-B123-F4B9CFB4E6D0}" destId="{BC421DF5-E953-EE40-AD15-8F118FBA603C}" srcOrd="0" destOrd="0" presId="urn:microsoft.com/office/officeart/2009/3/layout/StepUpProcess"/>
    <dgm:cxn modelId="{C5750179-511A-1540-A974-9C6E133E5D12}" type="presParOf" srcId="{BC421DF5-E953-EE40-AD15-8F118FBA603C}" destId="{D0512081-D59C-0C41-A2E9-44117668F047}" srcOrd="0" destOrd="0" presId="urn:microsoft.com/office/officeart/2009/3/layout/StepUpProcess"/>
    <dgm:cxn modelId="{3FE8DD9B-11AD-654B-BAAF-E85F9A59470A}" type="presParOf" srcId="{BC421DF5-E953-EE40-AD15-8F118FBA603C}" destId="{B3E471E6-5A42-D64A-850A-B0D434FADAEE}" srcOrd="1" destOrd="0" presId="urn:microsoft.com/office/officeart/2009/3/layout/StepUpProcess"/>
    <dgm:cxn modelId="{C43E7D8D-D000-D844-985E-5DC029B5ED4E}" type="presParOf" srcId="{BC421DF5-E953-EE40-AD15-8F118FBA603C}" destId="{17968DB0-C87E-CA4A-8290-34BDE04FCCBD}" srcOrd="2" destOrd="0" presId="urn:microsoft.com/office/officeart/2009/3/layout/StepUpProcess"/>
    <dgm:cxn modelId="{49BEA237-015F-F648-8E32-6CA6592ACE19}" type="presParOf" srcId="{7CFC2FDC-B751-4040-B123-F4B9CFB4E6D0}" destId="{FA2338A6-EBC7-0346-BBFB-39F076533E12}" srcOrd="1" destOrd="0" presId="urn:microsoft.com/office/officeart/2009/3/layout/StepUpProcess"/>
    <dgm:cxn modelId="{FE218D13-7D75-D540-98F3-22EE743C3BB0}" type="presParOf" srcId="{FA2338A6-EBC7-0346-BBFB-39F076533E12}" destId="{6C9C6FA0-D230-E841-BFC7-72B8E077B43E}" srcOrd="0" destOrd="0" presId="urn:microsoft.com/office/officeart/2009/3/layout/StepUpProcess"/>
    <dgm:cxn modelId="{7E4A9FDF-1A95-2743-A1DA-2F551EA5F826}" type="presParOf" srcId="{7CFC2FDC-B751-4040-B123-F4B9CFB4E6D0}" destId="{29582EA3-8DB4-B241-A6F7-E500C1CE8600}" srcOrd="2" destOrd="0" presId="urn:microsoft.com/office/officeart/2009/3/layout/StepUpProcess"/>
    <dgm:cxn modelId="{AED7DEE2-9F12-BE4D-8584-79CB796EE731}" type="presParOf" srcId="{29582EA3-8DB4-B241-A6F7-E500C1CE8600}" destId="{599A28BE-3299-5844-8931-81A4A66BCD93}" srcOrd="0" destOrd="0" presId="urn:microsoft.com/office/officeart/2009/3/layout/StepUpProcess"/>
    <dgm:cxn modelId="{5FF18C6F-8AD2-4746-A942-C5EF086C2495}" type="presParOf" srcId="{29582EA3-8DB4-B241-A6F7-E500C1CE8600}" destId="{995F8173-B692-8D4B-A7AA-49FA25F7B99A}" srcOrd="1" destOrd="0" presId="urn:microsoft.com/office/officeart/2009/3/layout/StepUpProcess"/>
    <dgm:cxn modelId="{66E38ABE-488C-FE44-8BD5-3E06EA00B01C}" type="presParOf" srcId="{29582EA3-8DB4-B241-A6F7-E500C1CE8600}" destId="{77CC009B-B56A-5347-9D9C-CAA0DA755A9A}" srcOrd="2" destOrd="0" presId="urn:microsoft.com/office/officeart/2009/3/layout/StepUpProcess"/>
    <dgm:cxn modelId="{5D25526A-B574-D044-BE22-D4E11C085BF7}" type="presParOf" srcId="{7CFC2FDC-B751-4040-B123-F4B9CFB4E6D0}" destId="{ADDB7626-7F2A-1A44-87E9-408D0BA184ED}" srcOrd="3" destOrd="0" presId="urn:microsoft.com/office/officeart/2009/3/layout/StepUpProcess"/>
    <dgm:cxn modelId="{8E3BEF92-9A22-EB46-84E8-1B213FE4137F}" type="presParOf" srcId="{ADDB7626-7F2A-1A44-87E9-408D0BA184ED}" destId="{00F16DD2-1EB3-7748-A877-DE931BD4A490}" srcOrd="0" destOrd="0" presId="urn:microsoft.com/office/officeart/2009/3/layout/StepUpProcess"/>
    <dgm:cxn modelId="{50F98899-91BD-6144-88BF-3C261D9F97A6}" type="presParOf" srcId="{7CFC2FDC-B751-4040-B123-F4B9CFB4E6D0}" destId="{5AC6DACE-D5C2-E04D-BB2E-67CD3D208463}" srcOrd="4" destOrd="0" presId="urn:microsoft.com/office/officeart/2009/3/layout/StepUpProcess"/>
    <dgm:cxn modelId="{32472E06-8B0A-2E49-BA6A-3ABD2D2BFEFC}" type="presParOf" srcId="{5AC6DACE-D5C2-E04D-BB2E-67CD3D208463}" destId="{E09F36E8-2435-E645-B8C8-395C692A371A}" srcOrd="0" destOrd="0" presId="urn:microsoft.com/office/officeart/2009/3/layout/StepUpProcess"/>
    <dgm:cxn modelId="{9FF009E8-486F-2149-9725-F566E422204C}" type="presParOf" srcId="{5AC6DACE-D5C2-E04D-BB2E-67CD3D208463}" destId="{83A03D5B-A606-CE4E-8175-B9A235DCDC02}" srcOrd="1" destOrd="0" presId="urn:microsoft.com/office/officeart/2009/3/layout/StepUpProcess"/>
    <dgm:cxn modelId="{37933F00-B5E7-134D-B576-946A00B8BA3B}" type="presParOf" srcId="{5AC6DACE-D5C2-E04D-BB2E-67CD3D208463}" destId="{BDD905E1-6207-4645-A72E-F681D92D6AE3}" srcOrd="2" destOrd="0" presId="urn:microsoft.com/office/officeart/2009/3/layout/StepUpProcess"/>
    <dgm:cxn modelId="{F0CF4E96-A9AB-284D-A52E-69B4819E0585}" type="presParOf" srcId="{7CFC2FDC-B751-4040-B123-F4B9CFB4E6D0}" destId="{D27DC5B0-A68D-1145-976F-2AE868BE6C7F}" srcOrd="5" destOrd="0" presId="urn:microsoft.com/office/officeart/2009/3/layout/StepUpProcess"/>
    <dgm:cxn modelId="{27260771-EC89-AB41-B21E-1C2E7084089A}" type="presParOf" srcId="{D27DC5B0-A68D-1145-976F-2AE868BE6C7F}" destId="{6AE37763-1BD5-914D-B4C2-6358C5304156}" srcOrd="0" destOrd="0" presId="urn:microsoft.com/office/officeart/2009/3/layout/StepUpProcess"/>
    <dgm:cxn modelId="{82A977C2-6700-104D-86F4-B40AFF8F1177}" type="presParOf" srcId="{7CFC2FDC-B751-4040-B123-F4B9CFB4E6D0}" destId="{15E9D3B6-FE1A-9B4C-B770-09CB8B402794}" srcOrd="6" destOrd="0" presId="urn:microsoft.com/office/officeart/2009/3/layout/StepUpProcess"/>
    <dgm:cxn modelId="{FBE9BC77-D552-0C47-B82E-C4A17A93864B}" type="presParOf" srcId="{15E9D3B6-FE1A-9B4C-B770-09CB8B402794}" destId="{4F28E7CF-D615-5147-828D-9E09F806A652}" srcOrd="0" destOrd="0" presId="urn:microsoft.com/office/officeart/2009/3/layout/StepUpProcess"/>
    <dgm:cxn modelId="{9FBE8116-CF6C-1748-8630-5C8079B75918}" type="presParOf" srcId="{15E9D3B6-FE1A-9B4C-B770-09CB8B402794}" destId="{48263F03-E196-9449-AD28-2DCC054E11E8}" srcOrd="1" destOrd="0" presId="urn:microsoft.com/office/officeart/2009/3/layout/StepUpProcess"/>
    <dgm:cxn modelId="{05761673-D355-9444-981E-036B50A07F17}" type="presParOf" srcId="{15E9D3B6-FE1A-9B4C-B770-09CB8B402794}" destId="{2B3805C8-424F-C94A-9A38-13A7AC043C70}" srcOrd="2" destOrd="0" presId="urn:microsoft.com/office/officeart/2009/3/layout/StepUpProcess"/>
    <dgm:cxn modelId="{EBA3DA04-D2F4-1843-8D67-3A439BB38D02}" type="presParOf" srcId="{7CFC2FDC-B751-4040-B123-F4B9CFB4E6D0}" destId="{198B4D5A-8985-9247-94C8-14C0DD1048A9}" srcOrd="7" destOrd="0" presId="urn:microsoft.com/office/officeart/2009/3/layout/StepUpProcess"/>
    <dgm:cxn modelId="{0B8D6450-0924-A54E-9480-DD6C83ADDC1A}" type="presParOf" srcId="{198B4D5A-8985-9247-94C8-14C0DD1048A9}" destId="{9725633A-37A2-984F-AAA4-2B071D32A5DE}" srcOrd="0" destOrd="0" presId="urn:microsoft.com/office/officeart/2009/3/layout/StepUpProcess"/>
    <dgm:cxn modelId="{5E74F48A-1005-4C46-9E37-D58968087371}" type="presParOf" srcId="{7CFC2FDC-B751-4040-B123-F4B9CFB4E6D0}" destId="{3E0A90A3-42C7-AB4A-9E3E-66C4CB64FEA0}" srcOrd="8" destOrd="0" presId="urn:microsoft.com/office/officeart/2009/3/layout/StepUpProcess"/>
    <dgm:cxn modelId="{E71E3807-6B75-0E4B-B0A4-9F58E47D0151}" type="presParOf" srcId="{3E0A90A3-42C7-AB4A-9E3E-66C4CB64FEA0}" destId="{A2D96ADF-FBA1-D944-9E50-F71B58F24452}" srcOrd="0" destOrd="0" presId="urn:microsoft.com/office/officeart/2009/3/layout/StepUpProcess"/>
    <dgm:cxn modelId="{55859B83-131A-D447-8D5B-ED793DC1FD31}" type="presParOf" srcId="{3E0A90A3-42C7-AB4A-9E3E-66C4CB64FEA0}" destId="{F0BF4B54-0149-E843-9C61-9321EA8B26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53758-00CF-0942-8F65-1B90FEE22AF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EDB78D5B-DD6D-304F-874D-0654A0D8CF01}">
      <dgm:prSet phldrT="[Text]"/>
      <dgm:spPr/>
      <dgm:t>
        <a:bodyPr/>
        <a:lstStyle/>
        <a:p>
          <a:r>
            <a:rPr lang="en-US" dirty="0"/>
            <a:t>assemble datasets</a:t>
          </a:r>
        </a:p>
      </dgm:t>
    </dgm:pt>
    <dgm:pt modelId="{AF4D3B99-1B01-224E-A498-1C68B43272B1}" type="parTrans" cxnId="{2B8CD926-1C6D-4D46-BE84-0958B99D3B1E}">
      <dgm:prSet/>
      <dgm:spPr/>
      <dgm:t>
        <a:bodyPr/>
        <a:lstStyle/>
        <a:p>
          <a:endParaRPr lang="en-US"/>
        </a:p>
      </dgm:t>
    </dgm:pt>
    <dgm:pt modelId="{C2CA8157-F70A-0942-9876-B9722AC893B9}" type="sibTrans" cxnId="{2B8CD926-1C6D-4D46-BE84-0958B99D3B1E}">
      <dgm:prSet/>
      <dgm:spPr/>
      <dgm:t>
        <a:bodyPr/>
        <a:lstStyle/>
        <a:p>
          <a:endParaRPr lang="en-US"/>
        </a:p>
      </dgm:t>
    </dgm:pt>
    <dgm:pt modelId="{57A4BEED-5520-854E-90BA-C58D35A1A697}">
      <dgm:prSet phldrT="[Text]"/>
      <dgm:spPr/>
      <dgm:t>
        <a:bodyPr/>
        <a:lstStyle/>
        <a:p>
          <a:r>
            <a:rPr lang="en-US" dirty="0"/>
            <a:t>create models</a:t>
          </a:r>
        </a:p>
      </dgm:t>
    </dgm:pt>
    <dgm:pt modelId="{2B909600-8B13-C546-B603-6591DB357B14}" type="parTrans" cxnId="{DD9C0C03-A952-2D4B-88C9-BA3CC1107479}">
      <dgm:prSet/>
      <dgm:spPr/>
      <dgm:t>
        <a:bodyPr/>
        <a:lstStyle/>
        <a:p>
          <a:endParaRPr lang="en-US"/>
        </a:p>
      </dgm:t>
    </dgm:pt>
    <dgm:pt modelId="{C64670B9-D74A-A145-BB4D-2197FC818F18}" type="sibTrans" cxnId="{DD9C0C03-A952-2D4B-88C9-BA3CC1107479}">
      <dgm:prSet/>
      <dgm:spPr/>
      <dgm:t>
        <a:bodyPr/>
        <a:lstStyle/>
        <a:p>
          <a:endParaRPr lang="en-US"/>
        </a:p>
      </dgm:t>
    </dgm:pt>
    <dgm:pt modelId="{5168E98E-B872-684D-A09C-A7E130ECA9ED}">
      <dgm:prSet phldrT="[Text]"/>
      <dgm:spPr/>
      <dgm:t>
        <a:bodyPr/>
        <a:lstStyle/>
        <a:p>
          <a:r>
            <a:rPr lang="en-US" dirty="0"/>
            <a:t>train and evaluate</a:t>
          </a:r>
        </a:p>
      </dgm:t>
    </dgm:pt>
    <dgm:pt modelId="{AA59D116-75C7-FF4A-B325-350E42F49399}" type="parTrans" cxnId="{55316964-4EF3-2846-ACCD-E204BB35566C}">
      <dgm:prSet/>
      <dgm:spPr/>
      <dgm:t>
        <a:bodyPr/>
        <a:lstStyle/>
        <a:p>
          <a:endParaRPr lang="en-US"/>
        </a:p>
      </dgm:t>
    </dgm:pt>
    <dgm:pt modelId="{2CF89B65-1AE7-DB4B-AA9D-397E0013D52C}" type="sibTrans" cxnId="{55316964-4EF3-2846-ACCD-E204BB35566C}">
      <dgm:prSet/>
      <dgm:spPr/>
      <dgm:t>
        <a:bodyPr/>
        <a:lstStyle/>
        <a:p>
          <a:endParaRPr lang="en-US"/>
        </a:p>
      </dgm:t>
    </dgm:pt>
    <dgm:pt modelId="{7BA1D01B-6F58-E645-B4D2-E7598896F9BC}">
      <dgm:prSet phldrT="[Text]"/>
      <dgm:spPr/>
      <dgm:t>
        <a:bodyPr/>
        <a:lstStyle/>
        <a:p>
          <a:r>
            <a:rPr lang="en-US" dirty="0"/>
            <a:t>deployment</a:t>
          </a:r>
        </a:p>
      </dgm:t>
    </dgm:pt>
    <dgm:pt modelId="{3114E555-4C8C-D945-84A2-5F38F82FF990}" type="parTrans" cxnId="{4432BBB5-AA2B-9D47-B499-0D8041956C47}">
      <dgm:prSet/>
      <dgm:spPr/>
      <dgm:t>
        <a:bodyPr/>
        <a:lstStyle/>
        <a:p>
          <a:endParaRPr lang="en-US"/>
        </a:p>
      </dgm:t>
    </dgm:pt>
    <dgm:pt modelId="{9F072975-E2EB-2E47-9DBD-B422DA785401}" type="sibTrans" cxnId="{4432BBB5-AA2B-9D47-B499-0D8041956C47}">
      <dgm:prSet/>
      <dgm:spPr/>
      <dgm:t>
        <a:bodyPr/>
        <a:lstStyle/>
        <a:p>
          <a:endParaRPr lang="en-US"/>
        </a:p>
      </dgm:t>
    </dgm:pt>
    <dgm:pt modelId="{AC3BFB93-125C-A647-A63D-C7344C7E8243}" type="pres">
      <dgm:prSet presAssocID="{DDA53758-00CF-0942-8F65-1B90FEE22AFC}" presName="Name0" presStyleCnt="0">
        <dgm:presLayoutVars>
          <dgm:dir/>
          <dgm:resizeHandles val="exact"/>
        </dgm:presLayoutVars>
      </dgm:prSet>
      <dgm:spPr/>
    </dgm:pt>
    <dgm:pt modelId="{44D7772F-F200-0940-92E1-9FE81532B511}" type="pres">
      <dgm:prSet presAssocID="{EDB78D5B-DD6D-304F-874D-0654A0D8CF01}" presName="node" presStyleLbl="node1" presStyleIdx="0" presStyleCnt="4">
        <dgm:presLayoutVars>
          <dgm:bulletEnabled val="1"/>
        </dgm:presLayoutVars>
      </dgm:prSet>
      <dgm:spPr/>
    </dgm:pt>
    <dgm:pt modelId="{639F630E-23A6-DE46-BEF9-A278C6B540BD}" type="pres">
      <dgm:prSet presAssocID="{C2CA8157-F70A-0942-9876-B9722AC893B9}" presName="sibTrans" presStyleLbl="sibTrans2D1" presStyleIdx="0" presStyleCnt="3"/>
      <dgm:spPr/>
    </dgm:pt>
    <dgm:pt modelId="{33A6C776-23EF-474C-9611-D9E86178AD36}" type="pres">
      <dgm:prSet presAssocID="{C2CA8157-F70A-0942-9876-B9722AC893B9}" presName="connectorText" presStyleLbl="sibTrans2D1" presStyleIdx="0" presStyleCnt="3"/>
      <dgm:spPr/>
    </dgm:pt>
    <dgm:pt modelId="{6A831C79-BC57-344A-91BB-9FE6C6897508}" type="pres">
      <dgm:prSet presAssocID="{57A4BEED-5520-854E-90BA-C58D35A1A697}" presName="node" presStyleLbl="node1" presStyleIdx="1" presStyleCnt="4">
        <dgm:presLayoutVars>
          <dgm:bulletEnabled val="1"/>
        </dgm:presLayoutVars>
      </dgm:prSet>
      <dgm:spPr/>
    </dgm:pt>
    <dgm:pt modelId="{DA28F907-AC84-1442-87C3-C67BB1C7994B}" type="pres">
      <dgm:prSet presAssocID="{C64670B9-D74A-A145-BB4D-2197FC818F18}" presName="sibTrans" presStyleLbl="sibTrans2D1" presStyleIdx="1" presStyleCnt="3"/>
      <dgm:spPr/>
    </dgm:pt>
    <dgm:pt modelId="{4A67DB4A-061F-BA48-8C30-28EB28C8CD85}" type="pres">
      <dgm:prSet presAssocID="{C64670B9-D74A-A145-BB4D-2197FC818F18}" presName="connectorText" presStyleLbl="sibTrans2D1" presStyleIdx="1" presStyleCnt="3"/>
      <dgm:spPr/>
    </dgm:pt>
    <dgm:pt modelId="{39D63789-7261-3840-B777-3AB62BF36CB4}" type="pres">
      <dgm:prSet presAssocID="{5168E98E-B872-684D-A09C-A7E130ECA9ED}" presName="node" presStyleLbl="node1" presStyleIdx="2" presStyleCnt="4">
        <dgm:presLayoutVars>
          <dgm:bulletEnabled val="1"/>
        </dgm:presLayoutVars>
      </dgm:prSet>
      <dgm:spPr/>
    </dgm:pt>
    <dgm:pt modelId="{066BBFD0-C36B-E444-B289-01A38889C45D}" type="pres">
      <dgm:prSet presAssocID="{2CF89B65-1AE7-DB4B-AA9D-397E0013D52C}" presName="sibTrans" presStyleLbl="sibTrans2D1" presStyleIdx="2" presStyleCnt="3"/>
      <dgm:spPr/>
    </dgm:pt>
    <dgm:pt modelId="{7B990401-0943-D04E-84EF-3288FE1C794D}" type="pres">
      <dgm:prSet presAssocID="{2CF89B65-1AE7-DB4B-AA9D-397E0013D52C}" presName="connectorText" presStyleLbl="sibTrans2D1" presStyleIdx="2" presStyleCnt="3"/>
      <dgm:spPr/>
    </dgm:pt>
    <dgm:pt modelId="{EBEEC97C-91EE-F44D-A904-DB2B11BC194C}" type="pres">
      <dgm:prSet presAssocID="{7BA1D01B-6F58-E645-B4D2-E7598896F9BC}" presName="node" presStyleLbl="node1" presStyleIdx="3" presStyleCnt="4">
        <dgm:presLayoutVars>
          <dgm:bulletEnabled val="1"/>
        </dgm:presLayoutVars>
      </dgm:prSet>
      <dgm:spPr/>
    </dgm:pt>
  </dgm:ptLst>
  <dgm:cxnLst>
    <dgm:cxn modelId="{94FEA200-D928-0B4F-A9E5-B25132001040}" type="presOf" srcId="{C2CA8157-F70A-0942-9876-B9722AC893B9}" destId="{639F630E-23A6-DE46-BEF9-A278C6B540BD}" srcOrd="0" destOrd="0" presId="urn:microsoft.com/office/officeart/2005/8/layout/process1"/>
    <dgm:cxn modelId="{DD9C0C03-A952-2D4B-88C9-BA3CC1107479}" srcId="{DDA53758-00CF-0942-8F65-1B90FEE22AFC}" destId="{57A4BEED-5520-854E-90BA-C58D35A1A697}" srcOrd="1" destOrd="0" parTransId="{2B909600-8B13-C546-B603-6591DB357B14}" sibTransId="{C64670B9-D74A-A145-BB4D-2197FC818F18}"/>
    <dgm:cxn modelId="{A5354817-30CA-3E47-8A69-003E0A0C2895}" type="presOf" srcId="{C64670B9-D74A-A145-BB4D-2197FC818F18}" destId="{4A67DB4A-061F-BA48-8C30-28EB28C8CD85}" srcOrd="1" destOrd="0" presId="urn:microsoft.com/office/officeart/2005/8/layout/process1"/>
    <dgm:cxn modelId="{74A32E20-3F5D-D24F-B032-C1ECDC4BFC68}" type="presOf" srcId="{2CF89B65-1AE7-DB4B-AA9D-397E0013D52C}" destId="{066BBFD0-C36B-E444-B289-01A38889C45D}" srcOrd="0" destOrd="0" presId="urn:microsoft.com/office/officeart/2005/8/layout/process1"/>
    <dgm:cxn modelId="{53747F24-D9A9-9640-B37E-A144E9E224FF}" type="presOf" srcId="{C2CA8157-F70A-0942-9876-B9722AC893B9}" destId="{33A6C776-23EF-474C-9611-D9E86178AD36}" srcOrd="1" destOrd="0" presId="urn:microsoft.com/office/officeart/2005/8/layout/process1"/>
    <dgm:cxn modelId="{2B8CD926-1C6D-4D46-BE84-0958B99D3B1E}" srcId="{DDA53758-00CF-0942-8F65-1B90FEE22AFC}" destId="{EDB78D5B-DD6D-304F-874D-0654A0D8CF01}" srcOrd="0" destOrd="0" parTransId="{AF4D3B99-1B01-224E-A498-1C68B43272B1}" sibTransId="{C2CA8157-F70A-0942-9876-B9722AC893B9}"/>
    <dgm:cxn modelId="{23D17030-278D-5D4D-88DD-468F200D9BDE}" type="presOf" srcId="{7BA1D01B-6F58-E645-B4D2-E7598896F9BC}" destId="{EBEEC97C-91EE-F44D-A904-DB2B11BC194C}" srcOrd="0" destOrd="0" presId="urn:microsoft.com/office/officeart/2005/8/layout/process1"/>
    <dgm:cxn modelId="{172E384C-E34E-3B4B-961D-866702E35E8C}" type="presOf" srcId="{57A4BEED-5520-854E-90BA-C58D35A1A697}" destId="{6A831C79-BC57-344A-91BB-9FE6C6897508}" srcOrd="0" destOrd="0" presId="urn:microsoft.com/office/officeart/2005/8/layout/process1"/>
    <dgm:cxn modelId="{55316964-4EF3-2846-ACCD-E204BB35566C}" srcId="{DDA53758-00CF-0942-8F65-1B90FEE22AFC}" destId="{5168E98E-B872-684D-A09C-A7E130ECA9ED}" srcOrd="2" destOrd="0" parTransId="{AA59D116-75C7-FF4A-B325-350E42F49399}" sibTransId="{2CF89B65-1AE7-DB4B-AA9D-397E0013D52C}"/>
    <dgm:cxn modelId="{7A3ED469-B80E-2B40-89E5-9184CF812A81}" type="presOf" srcId="{EDB78D5B-DD6D-304F-874D-0654A0D8CF01}" destId="{44D7772F-F200-0940-92E1-9FE81532B511}" srcOrd="0" destOrd="0" presId="urn:microsoft.com/office/officeart/2005/8/layout/process1"/>
    <dgm:cxn modelId="{B689F991-6839-224C-91CF-7A36AA534888}" type="presOf" srcId="{C64670B9-D74A-A145-BB4D-2197FC818F18}" destId="{DA28F907-AC84-1442-87C3-C67BB1C7994B}" srcOrd="0" destOrd="0" presId="urn:microsoft.com/office/officeart/2005/8/layout/process1"/>
    <dgm:cxn modelId="{D0A35792-5D56-E343-B935-4F6D80FA5F7C}" type="presOf" srcId="{5168E98E-B872-684D-A09C-A7E130ECA9ED}" destId="{39D63789-7261-3840-B777-3AB62BF36CB4}" srcOrd="0" destOrd="0" presId="urn:microsoft.com/office/officeart/2005/8/layout/process1"/>
    <dgm:cxn modelId="{FAB7A3AE-6093-8A4A-A95E-0B6C1A875249}" type="presOf" srcId="{2CF89B65-1AE7-DB4B-AA9D-397E0013D52C}" destId="{7B990401-0943-D04E-84EF-3288FE1C794D}" srcOrd="1" destOrd="0" presId="urn:microsoft.com/office/officeart/2005/8/layout/process1"/>
    <dgm:cxn modelId="{4432BBB5-AA2B-9D47-B499-0D8041956C47}" srcId="{DDA53758-00CF-0942-8F65-1B90FEE22AFC}" destId="{7BA1D01B-6F58-E645-B4D2-E7598896F9BC}" srcOrd="3" destOrd="0" parTransId="{3114E555-4C8C-D945-84A2-5F38F82FF990}" sibTransId="{9F072975-E2EB-2E47-9DBD-B422DA785401}"/>
    <dgm:cxn modelId="{6B5854C0-15EC-D34A-A192-740A6527A449}" type="presOf" srcId="{DDA53758-00CF-0942-8F65-1B90FEE22AFC}" destId="{AC3BFB93-125C-A647-A63D-C7344C7E8243}" srcOrd="0" destOrd="0" presId="urn:microsoft.com/office/officeart/2005/8/layout/process1"/>
    <dgm:cxn modelId="{3227FD61-4265-DF4C-8144-F87A44C7B3E1}" type="presParOf" srcId="{AC3BFB93-125C-A647-A63D-C7344C7E8243}" destId="{44D7772F-F200-0940-92E1-9FE81532B511}" srcOrd="0" destOrd="0" presId="urn:microsoft.com/office/officeart/2005/8/layout/process1"/>
    <dgm:cxn modelId="{20608FBF-199B-AF42-93D3-674201797FED}" type="presParOf" srcId="{AC3BFB93-125C-A647-A63D-C7344C7E8243}" destId="{639F630E-23A6-DE46-BEF9-A278C6B540BD}" srcOrd="1" destOrd="0" presId="urn:microsoft.com/office/officeart/2005/8/layout/process1"/>
    <dgm:cxn modelId="{679E3898-9F41-0A48-93F8-A06CCE6D6E9C}" type="presParOf" srcId="{639F630E-23A6-DE46-BEF9-A278C6B540BD}" destId="{33A6C776-23EF-474C-9611-D9E86178AD36}" srcOrd="0" destOrd="0" presId="urn:microsoft.com/office/officeart/2005/8/layout/process1"/>
    <dgm:cxn modelId="{74A2CFA5-EF86-054C-B92A-72E6F76034FD}" type="presParOf" srcId="{AC3BFB93-125C-A647-A63D-C7344C7E8243}" destId="{6A831C79-BC57-344A-91BB-9FE6C6897508}" srcOrd="2" destOrd="0" presId="urn:microsoft.com/office/officeart/2005/8/layout/process1"/>
    <dgm:cxn modelId="{9EAC266C-9740-EB4D-AA60-D51C6C7502BF}" type="presParOf" srcId="{AC3BFB93-125C-A647-A63D-C7344C7E8243}" destId="{DA28F907-AC84-1442-87C3-C67BB1C7994B}" srcOrd="3" destOrd="0" presId="urn:microsoft.com/office/officeart/2005/8/layout/process1"/>
    <dgm:cxn modelId="{2C95EC2D-0879-8F40-8461-34BA10692871}" type="presParOf" srcId="{DA28F907-AC84-1442-87C3-C67BB1C7994B}" destId="{4A67DB4A-061F-BA48-8C30-28EB28C8CD85}" srcOrd="0" destOrd="0" presId="urn:microsoft.com/office/officeart/2005/8/layout/process1"/>
    <dgm:cxn modelId="{69CB8E16-F03D-A34A-A992-E5E61FDFF7AD}" type="presParOf" srcId="{AC3BFB93-125C-A647-A63D-C7344C7E8243}" destId="{39D63789-7261-3840-B777-3AB62BF36CB4}" srcOrd="4" destOrd="0" presId="urn:microsoft.com/office/officeart/2005/8/layout/process1"/>
    <dgm:cxn modelId="{F486B83B-0564-504A-AC5A-D7B46BED7969}" type="presParOf" srcId="{AC3BFB93-125C-A647-A63D-C7344C7E8243}" destId="{066BBFD0-C36B-E444-B289-01A38889C45D}" srcOrd="5" destOrd="0" presId="urn:microsoft.com/office/officeart/2005/8/layout/process1"/>
    <dgm:cxn modelId="{4F901FA8-3B9C-904A-B7D3-D6A9B47B254F}" type="presParOf" srcId="{066BBFD0-C36B-E444-B289-01A38889C45D}" destId="{7B990401-0943-D04E-84EF-3288FE1C794D}" srcOrd="0" destOrd="0" presId="urn:microsoft.com/office/officeart/2005/8/layout/process1"/>
    <dgm:cxn modelId="{BD5655CA-7D67-E34C-B6CE-4D54CFC502DB}" type="presParOf" srcId="{AC3BFB93-125C-A647-A63D-C7344C7E8243}" destId="{EBEEC97C-91EE-F44D-A904-DB2B11BC194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37847-A76C-9E4D-9E7C-FA9C66666CD0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05C55-D805-9144-8612-4FA3D8AF92A9}">
      <dgm:prSet phldrT="[Text]"/>
      <dgm:spPr/>
      <dgm:t>
        <a:bodyPr/>
        <a:lstStyle/>
        <a:p>
          <a:r>
            <a:rPr lang="en-US" dirty="0"/>
            <a:t>Experimentation &amp; prototyping</a:t>
          </a:r>
        </a:p>
      </dgm:t>
    </dgm:pt>
    <dgm:pt modelId="{A9CDE968-CF15-FC48-80B5-7A32B88019C6}" type="parTrans" cxnId="{11E83919-AE29-1F41-85DC-7F59281AD8BE}">
      <dgm:prSet/>
      <dgm:spPr/>
      <dgm:t>
        <a:bodyPr/>
        <a:lstStyle/>
        <a:p>
          <a:endParaRPr lang="en-US"/>
        </a:p>
      </dgm:t>
    </dgm:pt>
    <dgm:pt modelId="{C93B5C2C-2F2B-1B4E-ABA8-22A558EAE964}" type="sibTrans" cxnId="{11E83919-AE29-1F41-85DC-7F59281AD8BE}">
      <dgm:prSet/>
      <dgm:spPr/>
      <dgm:t>
        <a:bodyPr/>
        <a:lstStyle/>
        <a:p>
          <a:endParaRPr lang="en-US"/>
        </a:p>
      </dgm:t>
    </dgm:pt>
    <dgm:pt modelId="{FCD3B321-84B2-7B45-B183-BF3B87915A2E}">
      <dgm:prSet phldrT="[Text]"/>
      <dgm:spPr/>
      <dgm:t>
        <a:bodyPr/>
        <a:lstStyle/>
        <a:p>
          <a:r>
            <a:rPr lang="en-US" dirty="0"/>
            <a:t>Critical deployment of ML/DL components</a:t>
          </a:r>
        </a:p>
      </dgm:t>
    </dgm:pt>
    <dgm:pt modelId="{F9D8F718-CA48-434B-BC65-23BFAFCF3BCA}" type="parTrans" cxnId="{28930CC4-BE01-BB44-8EE4-5FFCD24F4F1A}">
      <dgm:prSet/>
      <dgm:spPr/>
      <dgm:t>
        <a:bodyPr/>
        <a:lstStyle/>
        <a:p>
          <a:endParaRPr lang="en-US"/>
        </a:p>
      </dgm:t>
    </dgm:pt>
    <dgm:pt modelId="{DE32BF96-EBC6-0F46-ADA8-143ACEC628B4}" type="sibTrans" cxnId="{28930CC4-BE01-BB44-8EE4-5FFCD24F4F1A}">
      <dgm:prSet/>
      <dgm:spPr/>
      <dgm:t>
        <a:bodyPr/>
        <a:lstStyle/>
        <a:p>
          <a:endParaRPr lang="en-US"/>
        </a:p>
      </dgm:t>
    </dgm:pt>
    <dgm:pt modelId="{961E11FA-E2E8-024D-B5E3-7DF8FB3E24F3}">
      <dgm:prSet phldrT="[Text]"/>
      <dgm:spPr/>
      <dgm:t>
        <a:bodyPr/>
        <a:lstStyle/>
        <a:p>
          <a:r>
            <a:rPr lang="en-US" dirty="0"/>
            <a:t>Cascading deployment of ML/DL components</a:t>
          </a:r>
        </a:p>
      </dgm:t>
    </dgm:pt>
    <dgm:pt modelId="{356F81F8-97C9-224C-9C04-9D6D92C3AD28}" type="parTrans" cxnId="{5F267BB1-0DF7-7342-8F84-9F74310ABE6A}">
      <dgm:prSet/>
      <dgm:spPr/>
      <dgm:t>
        <a:bodyPr/>
        <a:lstStyle/>
        <a:p>
          <a:endParaRPr lang="en-US"/>
        </a:p>
      </dgm:t>
    </dgm:pt>
    <dgm:pt modelId="{46730BBD-6C50-074F-B957-F3D879290E29}" type="sibTrans" cxnId="{5F267BB1-0DF7-7342-8F84-9F74310ABE6A}">
      <dgm:prSet/>
      <dgm:spPr/>
      <dgm:t>
        <a:bodyPr/>
        <a:lstStyle/>
        <a:p>
          <a:endParaRPr lang="en-US"/>
        </a:p>
      </dgm:t>
    </dgm:pt>
    <dgm:pt modelId="{31D3C6E1-6E48-4140-9DC8-E0B79036F0B9}">
      <dgm:prSet phldrT="[Text]"/>
      <dgm:spPr/>
      <dgm:t>
        <a:bodyPr/>
        <a:lstStyle/>
        <a:p>
          <a:r>
            <a:rPr lang="en-US" dirty="0"/>
            <a:t>Non-critical deployment of ML/DL components</a:t>
          </a:r>
        </a:p>
      </dgm:t>
    </dgm:pt>
    <dgm:pt modelId="{DA457886-3F74-FC41-8BE6-EA8D732A8029}" type="parTrans" cxnId="{CBF2ECD8-54DD-6446-98BE-FC31056EAFEB}">
      <dgm:prSet/>
      <dgm:spPr/>
      <dgm:t>
        <a:bodyPr/>
        <a:lstStyle/>
        <a:p>
          <a:endParaRPr lang="en-US"/>
        </a:p>
      </dgm:t>
    </dgm:pt>
    <dgm:pt modelId="{E4884059-0D87-D847-92B6-969A35F0FF78}" type="sibTrans" cxnId="{CBF2ECD8-54DD-6446-98BE-FC31056EAFEB}">
      <dgm:prSet/>
      <dgm:spPr/>
      <dgm:t>
        <a:bodyPr/>
        <a:lstStyle/>
        <a:p>
          <a:endParaRPr lang="en-US"/>
        </a:p>
      </dgm:t>
    </dgm:pt>
    <dgm:pt modelId="{E9AC2D65-C2C8-2043-AABD-1538AEA959B3}">
      <dgm:prSet phldrT="[Text]"/>
      <dgm:spPr/>
      <dgm:t>
        <a:bodyPr/>
        <a:lstStyle/>
        <a:p>
          <a:r>
            <a:rPr lang="en-US" dirty="0"/>
            <a:t>Autonomous ML/DL components</a:t>
          </a:r>
        </a:p>
      </dgm:t>
    </dgm:pt>
    <dgm:pt modelId="{D1785090-BA25-CB4B-AFE7-C4E1716BADDC}" type="parTrans" cxnId="{AE1B539A-DCF5-9243-9D30-3B362E10E475}">
      <dgm:prSet/>
      <dgm:spPr/>
      <dgm:t>
        <a:bodyPr/>
        <a:lstStyle/>
        <a:p>
          <a:endParaRPr lang="en-US"/>
        </a:p>
      </dgm:t>
    </dgm:pt>
    <dgm:pt modelId="{C1F38429-1DC9-CD42-B098-F9A5A7B0009A}" type="sibTrans" cxnId="{AE1B539A-DCF5-9243-9D30-3B362E10E475}">
      <dgm:prSet/>
      <dgm:spPr/>
      <dgm:t>
        <a:bodyPr/>
        <a:lstStyle/>
        <a:p>
          <a:endParaRPr lang="en-US"/>
        </a:p>
      </dgm:t>
    </dgm:pt>
    <dgm:pt modelId="{7CFC2FDC-B751-4040-B123-F4B9CFB4E6D0}" type="pres">
      <dgm:prSet presAssocID="{13F37847-A76C-9E4D-9E7C-FA9C66666CD0}" presName="rootnode" presStyleCnt="0">
        <dgm:presLayoutVars>
          <dgm:chMax/>
          <dgm:chPref/>
          <dgm:dir/>
          <dgm:animLvl val="lvl"/>
        </dgm:presLayoutVars>
      </dgm:prSet>
      <dgm:spPr/>
    </dgm:pt>
    <dgm:pt modelId="{BC421DF5-E953-EE40-AD15-8F118FBA603C}" type="pres">
      <dgm:prSet presAssocID="{C4605C55-D805-9144-8612-4FA3D8AF92A9}" presName="composite" presStyleCnt="0"/>
      <dgm:spPr/>
    </dgm:pt>
    <dgm:pt modelId="{D0512081-D59C-0C41-A2E9-44117668F047}" type="pres">
      <dgm:prSet presAssocID="{C4605C55-D805-9144-8612-4FA3D8AF92A9}" presName="LShape" presStyleLbl="alignNode1" presStyleIdx="0" presStyleCnt="9"/>
      <dgm:spPr/>
    </dgm:pt>
    <dgm:pt modelId="{B3E471E6-5A42-D64A-850A-B0D434FADAEE}" type="pres">
      <dgm:prSet presAssocID="{C4605C55-D805-9144-8612-4FA3D8AF92A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7968DB0-C87E-CA4A-8290-34BDE04FCCBD}" type="pres">
      <dgm:prSet presAssocID="{C4605C55-D805-9144-8612-4FA3D8AF92A9}" presName="Triangle" presStyleLbl="alignNode1" presStyleIdx="1" presStyleCnt="9"/>
      <dgm:spPr/>
    </dgm:pt>
    <dgm:pt modelId="{FA2338A6-EBC7-0346-BBFB-39F076533E12}" type="pres">
      <dgm:prSet presAssocID="{C93B5C2C-2F2B-1B4E-ABA8-22A558EAE964}" presName="sibTrans" presStyleCnt="0"/>
      <dgm:spPr/>
    </dgm:pt>
    <dgm:pt modelId="{6C9C6FA0-D230-E841-BFC7-72B8E077B43E}" type="pres">
      <dgm:prSet presAssocID="{C93B5C2C-2F2B-1B4E-ABA8-22A558EAE964}" presName="space" presStyleCnt="0"/>
      <dgm:spPr/>
    </dgm:pt>
    <dgm:pt modelId="{29582EA3-8DB4-B241-A6F7-E500C1CE8600}" type="pres">
      <dgm:prSet presAssocID="{31D3C6E1-6E48-4140-9DC8-E0B79036F0B9}" presName="composite" presStyleCnt="0"/>
      <dgm:spPr/>
    </dgm:pt>
    <dgm:pt modelId="{599A28BE-3299-5844-8931-81A4A66BCD93}" type="pres">
      <dgm:prSet presAssocID="{31D3C6E1-6E48-4140-9DC8-E0B79036F0B9}" presName="LShape" presStyleLbl="alignNode1" presStyleIdx="2" presStyleCnt="9"/>
      <dgm:spPr/>
    </dgm:pt>
    <dgm:pt modelId="{995F8173-B692-8D4B-A7AA-49FA25F7B99A}" type="pres">
      <dgm:prSet presAssocID="{31D3C6E1-6E48-4140-9DC8-E0B79036F0B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7CC009B-B56A-5347-9D9C-CAA0DA755A9A}" type="pres">
      <dgm:prSet presAssocID="{31D3C6E1-6E48-4140-9DC8-E0B79036F0B9}" presName="Triangle" presStyleLbl="alignNode1" presStyleIdx="3" presStyleCnt="9"/>
      <dgm:spPr/>
    </dgm:pt>
    <dgm:pt modelId="{ADDB7626-7F2A-1A44-87E9-408D0BA184ED}" type="pres">
      <dgm:prSet presAssocID="{E4884059-0D87-D847-92B6-969A35F0FF78}" presName="sibTrans" presStyleCnt="0"/>
      <dgm:spPr/>
    </dgm:pt>
    <dgm:pt modelId="{00F16DD2-1EB3-7748-A877-DE931BD4A490}" type="pres">
      <dgm:prSet presAssocID="{E4884059-0D87-D847-92B6-969A35F0FF78}" presName="space" presStyleCnt="0"/>
      <dgm:spPr/>
    </dgm:pt>
    <dgm:pt modelId="{5AC6DACE-D5C2-E04D-BB2E-67CD3D208463}" type="pres">
      <dgm:prSet presAssocID="{FCD3B321-84B2-7B45-B183-BF3B87915A2E}" presName="composite" presStyleCnt="0"/>
      <dgm:spPr/>
    </dgm:pt>
    <dgm:pt modelId="{E09F36E8-2435-E645-B8C8-395C692A371A}" type="pres">
      <dgm:prSet presAssocID="{FCD3B321-84B2-7B45-B183-BF3B87915A2E}" presName="LShape" presStyleLbl="alignNode1" presStyleIdx="4" presStyleCnt="9"/>
      <dgm:spPr/>
    </dgm:pt>
    <dgm:pt modelId="{83A03D5B-A606-CE4E-8175-B9A235DCDC02}" type="pres">
      <dgm:prSet presAssocID="{FCD3B321-84B2-7B45-B183-BF3B87915A2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DD905E1-6207-4645-A72E-F681D92D6AE3}" type="pres">
      <dgm:prSet presAssocID="{FCD3B321-84B2-7B45-B183-BF3B87915A2E}" presName="Triangle" presStyleLbl="alignNode1" presStyleIdx="5" presStyleCnt="9"/>
      <dgm:spPr/>
    </dgm:pt>
    <dgm:pt modelId="{D27DC5B0-A68D-1145-976F-2AE868BE6C7F}" type="pres">
      <dgm:prSet presAssocID="{DE32BF96-EBC6-0F46-ADA8-143ACEC628B4}" presName="sibTrans" presStyleCnt="0"/>
      <dgm:spPr/>
    </dgm:pt>
    <dgm:pt modelId="{6AE37763-1BD5-914D-B4C2-6358C5304156}" type="pres">
      <dgm:prSet presAssocID="{DE32BF96-EBC6-0F46-ADA8-143ACEC628B4}" presName="space" presStyleCnt="0"/>
      <dgm:spPr/>
    </dgm:pt>
    <dgm:pt modelId="{15E9D3B6-FE1A-9B4C-B770-09CB8B402794}" type="pres">
      <dgm:prSet presAssocID="{961E11FA-E2E8-024D-B5E3-7DF8FB3E24F3}" presName="composite" presStyleCnt="0"/>
      <dgm:spPr/>
    </dgm:pt>
    <dgm:pt modelId="{4F28E7CF-D615-5147-828D-9E09F806A652}" type="pres">
      <dgm:prSet presAssocID="{961E11FA-E2E8-024D-B5E3-7DF8FB3E24F3}" presName="LShape" presStyleLbl="alignNode1" presStyleIdx="6" presStyleCnt="9"/>
      <dgm:spPr/>
    </dgm:pt>
    <dgm:pt modelId="{48263F03-E196-9449-AD28-2DCC054E11E8}" type="pres">
      <dgm:prSet presAssocID="{961E11FA-E2E8-024D-B5E3-7DF8FB3E24F3}" presName="ParentText" presStyleLbl="revTx" presStyleIdx="3" presStyleCnt="5" custLinFactNeighborX="-1057">
        <dgm:presLayoutVars>
          <dgm:chMax val="0"/>
          <dgm:chPref val="0"/>
          <dgm:bulletEnabled val="1"/>
        </dgm:presLayoutVars>
      </dgm:prSet>
      <dgm:spPr/>
    </dgm:pt>
    <dgm:pt modelId="{2B3805C8-424F-C94A-9A38-13A7AC043C70}" type="pres">
      <dgm:prSet presAssocID="{961E11FA-E2E8-024D-B5E3-7DF8FB3E24F3}" presName="Triangle" presStyleLbl="alignNode1" presStyleIdx="7" presStyleCnt="9"/>
      <dgm:spPr/>
    </dgm:pt>
    <dgm:pt modelId="{198B4D5A-8985-9247-94C8-14C0DD1048A9}" type="pres">
      <dgm:prSet presAssocID="{46730BBD-6C50-074F-B957-F3D879290E29}" presName="sibTrans" presStyleCnt="0"/>
      <dgm:spPr/>
    </dgm:pt>
    <dgm:pt modelId="{9725633A-37A2-984F-AAA4-2B071D32A5DE}" type="pres">
      <dgm:prSet presAssocID="{46730BBD-6C50-074F-B957-F3D879290E29}" presName="space" presStyleCnt="0"/>
      <dgm:spPr/>
    </dgm:pt>
    <dgm:pt modelId="{3E0A90A3-42C7-AB4A-9E3E-66C4CB64FEA0}" type="pres">
      <dgm:prSet presAssocID="{E9AC2D65-C2C8-2043-AABD-1538AEA959B3}" presName="composite" presStyleCnt="0"/>
      <dgm:spPr/>
    </dgm:pt>
    <dgm:pt modelId="{A2D96ADF-FBA1-D944-9E50-F71B58F24452}" type="pres">
      <dgm:prSet presAssocID="{E9AC2D65-C2C8-2043-AABD-1538AEA959B3}" presName="LShape" presStyleLbl="alignNode1" presStyleIdx="8" presStyleCnt="9"/>
      <dgm:spPr/>
    </dgm:pt>
    <dgm:pt modelId="{F0BF4B54-0149-E843-9C61-9321EA8B2624}" type="pres">
      <dgm:prSet presAssocID="{E9AC2D65-C2C8-2043-AABD-1538AEA959B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DB7DB12-28F0-3444-8A5A-F257C4FB0749}" type="presOf" srcId="{13F37847-A76C-9E4D-9E7C-FA9C66666CD0}" destId="{7CFC2FDC-B751-4040-B123-F4B9CFB4E6D0}" srcOrd="0" destOrd="0" presId="urn:microsoft.com/office/officeart/2009/3/layout/StepUpProcess"/>
    <dgm:cxn modelId="{11E83919-AE29-1F41-85DC-7F59281AD8BE}" srcId="{13F37847-A76C-9E4D-9E7C-FA9C66666CD0}" destId="{C4605C55-D805-9144-8612-4FA3D8AF92A9}" srcOrd="0" destOrd="0" parTransId="{A9CDE968-CF15-FC48-80B5-7A32B88019C6}" sibTransId="{C93B5C2C-2F2B-1B4E-ABA8-22A558EAE964}"/>
    <dgm:cxn modelId="{38C8E41D-4B4E-0846-960E-9086BCA2FC15}" type="presOf" srcId="{C4605C55-D805-9144-8612-4FA3D8AF92A9}" destId="{B3E471E6-5A42-D64A-850A-B0D434FADAEE}" srcOrd="0" destOrd="0" presId="urn:microsoft.com/office/officeart/2009/3/layout/StepUpProcess"/>
    <dgm:cxn modelId="{982B9120-719C-D04C-8388-7FD87E222923}" type="presOf" srcId="{31D3C6E1-6E48-4140-9DC8-E0B79036F0B9}" destId="{995F8173-B692-8D4B-A7AA-49FA25F7B99A}" srcOrd="0" destOrd="0" presId="urn:microsoft.com/office/officeart/2009/3/layout/StepUpProcess"/>
    <dgm:cxn modelId="{6D7A7A29-3820-9148-BC7D-D2316EBAB9E6}" type="presOf" srcId="{E9AC2D65-C2C8-2043-AABD-1538AEA959B3}" destId="{F0BF4B54-0149-E843-9C61-9321EA8B2624}" srcOrd="0" destOrd="0" presId="urn:microsoft.com/office/officeart/2009/3/layout/StepUpProcess"/>
    <dgm:cxn modelId="{38D60986-5B3F-FB4E-998F-8002009B707A}" type="presOf" srcId="{961E11FA-E2E8-024D-B5E3-7DF8FB3E24F3}" destId="{48263F03-E196-9449-AD28-2DCC054E11E8}" srcOrd="0" destOrd="0" presId="urn:microsoft.com/office/officeart/2009/3/layout/StepUpProcess"/>
    <dgm:cxn modelId="{AE1B539A-DCF5-9243-9D30-3B362E10E475}" srcId="{13F37847-A76C-9E4D-9E7C-FA9C66666CD0}" destId="{E9AC2D65-C2C8-2043-AABD-1538AEA959B3}" srcOrd="4" destOrd="0" parTransId="{D1785090-BA25-CB4B-AFE7-C4E1716BADDC}" sibTransId="{C1F38429-1DC9-CD42-B098-F9A5A7B0009A}"/>
    <dgm:cxn modelId="{5F267BB1-0DF7-7342-8F84-9F74310ABE6A}" srcId="{13F37847-A76C-9E4D-9E7C-FA9C66666CD0}" destId="{961E11FA-E2E8-024D-B5E3-7DF8FB3E24F3}" srcOrd="3" destOrd="0" parTransId="{356F81F8-97C9-224C-9C04-9D6D92C3AD28}" sibTransId="{46730BBD-6C50-074F-B957-F3D879290E29}"/>
    <dgm:cxn modelId="{28930CC4-BE01-BB44-8EE4-5FFCD24F4F1A}" srcId="{13F37847-A76C-9E4D-9E7C-FA9C66666CD0}" destId="{FCD3B321-84B2-7B45-B183-BF3B87915A2E}" srcOrd="2" destOrd="0" parTransId="{F9D8F718-CA48-434B-BC65-23BFAFCF3BCA}" sibTransId="{DE32BF96-EBC6-0F46-ADA8-143ACEC628B4}"/>
    <dgm:cxn modelId="{CBF2ECD8-54DD-6446-98BE-FC31056EAFEB}" srcId="{13F37847-A76C-9E4D-9E7C-FA9C66666CD0}" destId="{31D3C6E1-6E48-4140-9DC8-E0B79036F0B9}" srcOrd="1" destOrd="0" parTransId="{DA457886-3F74-FC41-8BE6-EA8D732A8029}" sibTransId="{E4884059-0D87-D847-92B6-969A35F0FF78}"/>
    <dgm:cxn modelId="{25E027FE-37EB-5A4B-A9E0-AF2D82F65A84}" type="presOf" srcId="{FCD3B321-84B2-7B45-B183-BF3B87915A2E}" destId="{83A03D5B-A606-CE4E-8175-B9A235DCDC02}" srcOrd="0" destOrd="0" presId="urn:microsoft.com/office/officeart/2009/3/layout/StepUpProcess"/>
    <dgm:cxn modelId="{B54DDBF8-5EA2-D64C-8D13-A14A04E23978}" type="presParOf" srcId="{7CFC2FDC-B751-4040-B123-F4B9CFB4E6D0}" destId="{BC421DF5-E953-EE40-AD15-8F118FBA603C}" srcOrd="0" destOrd="0" presId="urn:microsoft.com/office/officeart/2009/3/layout/StepUpProcess"/>
    <dgm:cxn modelId="{C5750179-511A-1540-A974-9C6E133E5D12}" type="presParOf" srcId="{BC421DF5-E953-EE40-AD15-8F118FBA603C}" destId="{D0512081-D59C-0C41-A2E9-44117668F047}" srcOrd="0" destOrd="0" presId="urn:microsoft.com/office/officeart/2009/3/layout/StepUpProcess"/>
    <dgm:cxn modelId="{3FE8DD9B-11AD-654B-BAAF-E85F9A59470A}" type="presParOf" srcId="{BC421DF5-E953-EE40-AD15-8F118FBA603C}" destId="{B3E471E6-5A42-D64A-850A-B0D434FADAEE}" srcOrd="1" destOrd="0" presId="urn:microsoft.com/office/officeart/2009/3/layout/StepUpProcess"/>
    <dgm:cxn modelId="{C43E7D8D-D000-D844-985E-5DC029B5ED4E}" type="presParOf" srcId="{BC421DF5-E953-EE40-AD15-8F118FBA603C}" destId="{17968DB0-C87E-CA4A-8290-34BDE04FCCBD}" srcOrd="2" destOrd="0" presId="urn:microsoft.com/office/officeart/2009/3/layout/StepUpProcess"/>
    <dgm:cxn modelId="{49BEA237-015F-F648-8E32-6CA6592ACE19}" type="presParOf" srcId="{7CFC2FDC-B751-4040-B123-F4B9CFB4E6D0}" destId="{FA2338A6-EBC7-0346-BBFB-39F076533E12}" srcOrd="1" destOrd="0" presId="urn:microsoft.com/office/officeart/2009/3/layout/StepUpProcess"/>
    <dgm:cxn modelId="{FE218D13-7D75-D540-98F3-22EE743C3BB0}" type="presParOf" srcId="{FA2338A6-EBC7-0346-BBFB-39F076533E12}" destId="{6C9C6FA0-D230-E841-BFC7-72B8E077B43E}" srcOrd="0" destOrd="0" presId="urn:microsoft.com/office/officeart/2009/3/layout/StepUpProcess"/>
    <dgm:cxn modelId="{7E4A9FDF-1A95-2743-A1DA-2F551EA5F826}" type="presParOf" srcId="{7CFC2FDC-B751-4040-B123-F4B9CFB4E6D0}" destId="{29582EA3-8DB4-B241-A6F7-E500C1CE8600}" srcOrd="2" destOrd="0" presId="urn:microsoft.com/office/officeart/2009/3/layout/StepUpProcess"/>
    <dgm:cxn modelId="{AED7DEE2-9F12-BE4D-8584-79CB796EE731}" type="presParOf" srcId="{29582EA3-8DB4-B241-A6F7-E500C1CE8600}" destId="{599A28BE-3299-5844-8931-81A4A66BCD93}" srcOrd="0" destOrd="0" presId="urn:microsoft.com/office/officeart/2009/3/layout/StepUpProcess"/>
    <dgm:cxn modelId="{5FF18C6F-8AD2-4746-A942-C5EF086C2495}" type="presParOf" srcId="{29582EA3-8DB4-B241-A6F7-E500C1CE8600}" destId="{995F8173-B692-8D4B-A7AA-49FA25F7B99A}" srcOrd="1" destOrd="0" presId="urn:microsoft.com/office/officeart/2009/3/layout/StepUpProcess"/>
    <dgm:cxn modelId="{66E38ABE-488C-FE44-8BD5-3E06EA00B01C}" type="presParOf" srcId="{29582EA3-8DB4-B241-A6F7-E500C1CE8600}" destId="{77CC009B-B56A-5347-9D9C-CAA0DA755A9A}" srcOrd="2" destOrd="0" presId="urn:microsoft.com/office/officeart/2009/3/layout/StepUpProcess"/>
    <dgm:cxn modelId="{5D25526A-B574-D044-BE22-D4E11C085BF7}" type="presParOf" srcId="{7CFC2FDC-B751-4040-B123-F4B9CFB4E6D0}" destId="{ADDB7626-7F2A-1A44-87E9-408D0BA184ED}" srcOrd="3" destOrd="0" presId="urn:microsoft.com/office/officeart/2009/3/layout/StepUpProcess"/>
    <dgm:cxn modelId="{8E3BEF92-9A22-EB46-84E8-1B213FE4137F}" type="presParOf" srcId="{ADDB7626-7F2A-1A44-87E9-408D0BA184ED}" destId="{00F16DD2-1EB3-7748-A877-DE931BD4A490}" srcOrd="0" destOrd="0" presId="urn:microsoft.com/office/officeart/2009/3/layout/StepUpProcess"/>
    <dgm:cxn modelId="{50F98899-91BD-6144-88BF-3C261D9F97A6}" type="presParOf" srcId="{7CFC2FDC-B751-4040-B123-F4B9CFB4E6D0}" destId="{5AC6DACE-D5C2-E04D-BB2E-67CD3D208463}" srcOrd="4" destOrd="0" presId="urn:microsoft.com/office/officeart/2009/3/layout/StepUpProcess"/>
    <dgm:cxn modelId="{32472E06-8B0A-2E49-BA6A-3ABD2D2BFEFC}" type="presParOf" srcId="{5AC6DACE-D5C2-E04D-BB2E-67CD3D208463}" destId="{E09F36E8-2435-E645-B8C8-395C692A371A}" srcOrd="0" destOrd="0" presId="urn:microsoft.com/office/officeart/2009/3/layout/StepUpProcess"/>
    <dgm:cxn modelId="{9FF009E8-486F-2149-9725-F566E422204C}" type="presParOf" srcId="{5AC6DACE-D5C2-E04D-BB2E-67CD3D208463}" destId="{83A03D5B-A606-CE4E-8175-B9A235DCDC02}" srcOrd="1" destOrd="0" presId="urn:microsoft.com/office/officeart/2009/3/layout/StepUpProcess"/>
    <dgm:cxn modelId="{37933F00-B5E7-134D-B576-946A00B8BA3B}" type="presParOf" srcId="{5AC6DACE-D5C2-E04D-BB2E-67CD3D208463}" destId="{BDD905E1-6207-4645-A72E-F681D92D6AE3}" srcOrd="2" destOrd="0" presId="urn:microsoft.com/office/officeart/2009/3/layout/StepUpProcess"/>
    <dgm:cxn modelId="{F0CF4E96-A9AB-284D-A52E-69B4819E0585}" type="presParOf" srcId="{7CFC2FDC-B751-4040-B123-F4B9CFB4E6D0}" destId="{D27DC5B0-A68D-1145-976F-2AE868BE6C7F}" srcOrd="5" destOrd="0" presId="urn:microsoft.com/office/officeart/2009/3/layout/StepUpProcess"/>
    <dgm:cxn modelId="{27260771-EC89-AB41-B21E-1C2E7084089A}" type="presParOf" srcId="{D27DC5B0-A68D-1145-976F-2AE868BE6C7F}" destId="{6AE37763-1BD5-914D-B4C2-6358C5304156}" srcOrd="0" destOrd="0" presId="urn:microsoft.com/office/officeart/2009/3/layout/StepUpProcess"/>
    <dgm:cxn modelId="{82A977C2-6700-104D-86F4-B40AFF8F1177}" type="presParOf" srcId="{7CFC2FDC-B751-4040-B123-F4B9CFB4E6D0}" destId="{15E9D3B6-FE1A-9B4C-B770-09CB8B402794}" srcOrd="6" destOrd="0" presId="urn:microsoft.com/office/officeart/2009/3/layout/StepUpProcess"/>
    <dgm:cxn modelId="{FBE9BC77-D552-0C47-B82E-C4A17A93864B}" type="presParOf" srcId="{15E9D3B6-FE1A-9B4C-B770-09CB8B402794}" destId="{4F28E7CF-D615-5147-828D-9E09F806A652}" srcOrd="0" destOrd="0" presId="urn:microsoft.com/office/officeart/2009/3/layout/StepUpProcess"/>
    <dgm:cxn modelId="{9FBE8116-CF6C-1748-8630-5C8079B75918}" type="presParOf" srcId="{15E9D3B6-FE1A-9B4C-B770-09CB8B402794}" destId="{48263F03-E196-9449-AD28-2DCC054E11E8}" srcOrd="1" destOrd="0" presId="urn:microsoft.com/office/officeart/2009/3/layout/StepUpProcess"/>
    <dgm:cxn modelId="{05761673-D355-9444-981E-036B50A07F17}" type="presParOf" srcId="{15E9D3B6-FE1A-9B4C-B770-09CB8B402794}" destId="{2B3805C8-424F-C94A-9A38-13A7AC043C70}" srcOrd="2" destOrd="0" presId="urn:microsoft.com/office/officeart/2009/3/layout/StepUpProcess"/>
    <dgm:cxn modelId="{EBA3DA04-D2F4-1843-8D67-3A439BB38D02}" type="presParOf" srcId="{7CFC2FDC-B751-4040-B123-F4B9CFB4E6D0}" destId="{198B4D5A-8985-9247-94C8-14C0DD1048A9}" srcOrd="7" destOrd="0" presId="urn:microsoft.com/office/officeart/2009/3/layout/StepUpProcess"/>
    <dgm:cxn modelId="{0B8D6450-0924-A54E-9480-DD6C83ADDC1A}" type="presParOf" srcId="{198B4D5A-8985-9247-94C8-14C0DD1048A9}" destId="{9725633A-37A2-984F-AAA4-2B071D32A5DE}" srcOrd="0" destOrd="0" presId="urn:microsoft.com/office/officeart/2009/3/layout/StepUpProcess"/>
    <dgm:cxn modelId="{5E74F48A-1005-4C46-9E37-D58968087371}" type="presParOf" srcId="{7CFC2FDC-B751-4040-B123-F4B9CFB4E6D0}" destId="{3E0A90A3-42C7-AB4A-9E3E-66C4CB64FEA0}" srcOrd="8" destOrd="0" presId="urn:microsoft.com/office/officeart/2009/3/layout/StepUpProcess"/>
    <dgm:cxn modelId="{E71E3807-6B75-0E4B-B0A4-9F58E47D0151}" type="presParOf" srcId="{3E0A90A3-42C7-AB4A-9E3E-66C4CB64FEA0}" destId="{A2D96ADF-FBA1-D944-9E50-F71B58F24452}" srcOrd="0" destOrd="0" presId="urn:microsoft.com/office/officeart/2009/3/layout/StepUpProcess"/>
    <dgm:cxn modelId="{55859B83-131A-D447-8D5B-ED793DC1FD31}" type="presParOf" srcId="{3E0A90A3-42C7-AB4A-9E3E-66C4CB64FEA0}" destId="{F0BF4B54-0149-E843-9C61-9321EA8B26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12081-D59C-0C41-A2E9-44117668F047}">
      <dsp:nvSpPr>
        <dsp:cNvPr id="0" name=""/>
        <dsp:cNvSpPr/>
      </dsp:nvSpPr>
      <dsp:spPr>
        <a:xfrm rot="5400000">
          <a:off x="303788" y="2078152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471E6-5A42-D64A-850A-B0D434FADAEE}">
      <dsp:nvSpPr>
        <dsp:cNvPr id="0" name=""/>
        <dsp:cNvSpPr/>
      </dsp:nvSpPr>
      <dsp:spPr>
        <a:xfrm>
          <a:off x="151590" y="2531461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Experimentation &amp; prototyping</a:t>
          </a:r>
        </a:p>
      </dsp:txBody>
      <dsp:txXfrm>
        <a:off x="151590" y="2531461"/>
        <a:ext cx="1369716" cy="1200637"/>
      </dsp:txXfrm>
    </dsp:sp>
    <dsp:sp modelId="{17968DB0-C87E-CA4A-8290-34BDE04FCCBD}">
      <dsp:nvSpPr>
        <dsp:cNvPr id="0" name=""/>
        <dsp:cNvSpPr/>
      </dsp:nvSpPr>
      <dsp:spPr>
        <a:xfrm>
          <a:off x="1262870" y="1966456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A28BE-3299-5844-8931-81A4A66BCD93}">
      <dsp:nvSpPr>
        <dsp:cNvPr id="0" name=""/>
        <dsp:cNvSpPr/>
      </dsp:nvSpPr>
      <dsp:spPr>
        <a:xfrm rot="5400000">
          <a:off x="1980589" y="1663226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F8173-B692-8D4B-A7AA-49FA25F7B99A}">
      <dsp:nvSpPr>
        <dsp:cNvPr id="0" name=""/>
        <dsp:cNvSpPr/>
      </dsp:nvSpPr>
      <dsp:spPr>
        <a:xfrm>
          <a:off x="1828391" y="2116535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Non-critical deployment of ML/DL components</a:t>
          </a:r>
        </a:p>
      </dsp:txBody>
      <dsp:txXfrm>
        <a:off x="1828391" y="2116535"/>
        <a:ext cx="1369716" cy="1200637"/>
      </dsp:txXfrm>
    </dsp:sp>
    <dsp:sp modelId="{77CC009B-B56A-5347-9D9C-CAA0DA755A9A}">
      <dsp:nvSpPr>
        <dsp:cNvPr id="0" name=""/>
        <dsp:cNvSpPr/>
      </dsp:nvSpPr>
      <dsp:spPr>
        <a:xfrm>
          <a:off x="2939671" y="1551529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F36E8-2435-E645-B8C8-395C692A371A}">
      <dsp:nvSpPr>
        <dsp:cNvPr id="0" name=""/>
        <dsp:cNvSpPr/>
      </dsp:nvSpPr>
      <dsp:spPr>
        <a:xfrm rot="5400000">
          <a:off x="3657390" y="1248300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03D5B-A606-CE4E-8175-B9A235DCDC02}">
      <dsp:nvSpPr>
        <dsp:cNvPr id="0" name=""/>
        <dsp:cNvSpPr/>
      </dsp:nvSpPr>
      <dsp:spPr>
        <a:xfrm>
          <a:off x="3505192" y="1701609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Critical deployment of ML/DL components</a:t>
          </a:r>
        </a:p>
      </dsp:txBody>
      <dsp:txXfrm>
        <a:off x="3505192" y="1701609"/>
        <a:ext cx="1369716" cy="1200637"/>
      </dsp:txXfrm>
    </dsp:sp>
    <dsp:sp modelId="{BDD905E1-6207-4645-A72E-F681D92D6AE3}">
      <dsp:nvSpPr>
        <dsp:cNvPr id="0" name=""/>
        <dsp:cNvSpPr/>
      </dsp:nvSpPr>
      <dsp:spPr>
        <a:xfrm>
          <a:off x="4616472" y="1136603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8E7CF-D615-5147-828D-9E09F806A652}">
      <dsp:nvSpPr>
        <dsp:cNvPr id="0" name=""/>
        <dsp:cNvSpPr/>
      </dsp:nvSpPr>
      <dsp:spPr>
        <a:xfrm rot="5400000">
          <a:off x="5334191" y="833374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63F03-E196-9449-AD28-2DCC054E11E8}">
      <dsp:nvSpPr>
        <dsp:cNvPr id="0" name=""/>
        <dsp:cNvSpPr/>
      </dsp:nvSpPr>
      <dsp:spPr>
        <a:xfrm>
          <a:off x="5167515" y="1286683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Cascading deployment of ML/DL components</a:t>
          </a:r>
        </a:p>
      </dsp:txBody>
      <dsp:txXfrm>
        <a:off x="5167515" y="1286683"/>
        <a:ext cx="1369716" cy="1200637"/>
      </dsp:txXfrm>
    </dsp:sp>
    <dsp:sp modelId="{2B3805C8-424F-C94A-9A38-13A7AC043C70}">
      <dsp:nvSpPr>
        <dsp:cNvPr id="0" name=""/>
        <dsp:cNvSpPr/>
      </dsp:nvSpPr>
      <dsp:spPr>
        <a:xfrm>
          <a:off x="6293273" y="721677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96ADF-FBA1-D944-9E50-F71B58F24452}">
      <dsp:nvSpPr>
        <dsp:cNvPr id="0" name=""/>
        <dsp:cNvSpPr/>
      </dsp:nvSpPr>
      <dsp:spPr>
        <a:xfrm rot="5400000">
          <a:off x="7010992" y="418448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4B54-0149-E843-9C61-9321EA8B2624}">
      <dsp:nvSpPr>
        <dsp:cNvPr id="0" name=""/>
        <dsp:cNvSpPr/>
      </dsp:nvSpPr>
      <dsp:spPr>
        <a:xfrm>
          <a:off x="6858794" y="871757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Autonomous ML/DL components</a:t>
          </a:r>
        </a:p>
      </dsp:txBody>
      <dsp:txXfrm>
        <a:off x="6858794" y="871757"/>
        <a:ext cx="1369716" cy="1200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7772F-F200-0940-92E1-9FE81532B511}">
      <dsp:nvSpPr>
        <dsp:cNvPr id="0" name=""/>
        <dsp:cNvSpPr/>
      </dsp:nvSpPr>
      <dsp:spPr>
        <a:xfrm>
          <a:off x="3571" y="59534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assemble datasets</a:t>
          </a:r>
        </a:p>
      </dsp:txBody>
      <dsp:txXfrm>
        <a:off x="31015" y="622786"/>
        <a:ext cx="1506815" cy="882133"/>
      </dsp:txXfrm>
    </dsp:sp>
    <dsp:sp modelId="{639F630E-23A6-DE46-BEF9-A278C6B540BD}">
      <dsp:nvSpPr>
        <dsp:cNvPr id="0" name=""/>
        <dsp:cNvSpPr/>
      </dsp:nvSpPr>
      <dsp:spPr>
        <a:xfrm>
          <a:off x="1721445" y="870201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21445" y="947661"/>
        <a:ext cx="231757" cy="232382"/>
      </dsp:txXfrm>
    </dsp:sp>
    <dsp:sp modelId="{6A831C79-BC57-344A-91BB-9FE6C6897508}">
      <dsp:nvSpPr>
        <dsp:cNvPr id="0" name=""/>
        <dsp:cNvSpPr/>
      </dsp:nvSpPr>
      <dsp:spPr>
        <a:xfrm>
          <a:off x="2189956" y="59534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create models</a:t>
          </a:r>
        </a:p>
      </dsp:txBody>
      <dsp:txXfrm>
        <a:off x="2217400" y="622786"/>
        <a:ext cx="1506815" cy="882133"/>
      </dsp:txXfrm>
    </dsp:sp>
    <dsp:sp modelId="{DA28F907-AC84-1442-87C3-C67BB1C7994B}">
      <dsp:nvSpPr>
        <dsp:cNvPr id="0" name=""/>
        <dsp:cNvSpPr/>
      </dsp:nvSpPr>
      <dsp:spPr>
        <a:xfrm>
          <a:off x="3907829" y="870201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07829" y="947661"/>
        <a:ext cx="231757" cy="232382"/>
      </dsp:txXfrm>
    </dsp:sp>
    <dsp:sp modelId="{39D63789-7261-3840-B777-3AB62BF36CB4}">
      <dsp:nvSpPr>
        <dsp:cNvPr id="0" name=""/>
        <dsp:cNvSpPr/>
      </dsp:nvSpPr>
      <dsp:spPr>
        <a:xfrm>
          <a:off x="4376340" y="59534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train and evaluate</a:t>
          </a:r>
        </a:p>
      </dsp:txBody>
      <dsp:txXfrm>
        <a:off x="4403784" y="622786"/>
        <a:ext cx="1506815" cy="882133"/>
      </dsp:txXfrm>
    </dsp:sp>
    <dsp:sp modelId="{066BBFD0-C36B-E444-B289-01A38889C45D}">
      <dsp:nvSpPr>
        <dsp:cNvPr id="0" name=""/>
        <dsp:cNvSpPr/>
      </dsp:nvSpPr>
      <dsp:spPr>
        <a:xfrm>
          <a:off x="6094214" y="870201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094214" y="947661"/>
        <a:ext cx="231757" cy="232382"/>
      </dsp:txXfrm>
    </dsp:sp>
    <dsp:sp modelId="{EBEEC97C-91EE-F44D-A904-DB2B11BC194C}">
      <dsp:nvSpPr>
        <dsp:cNvPr id="0" name=""/>
        <dsp:cNvSpPr/>
      </dsp:nvSpPr>
      <dsp:spPr>
        <a:xfrm>
          <a:off x="6562724" y="59534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deployment</a:t>
          </a:r>
        </a:p>
      </dsp:txBody>
      <dsp:txXfrm>
        <a:off x="6590168" y="622786"/>
        <a:ext cx="1506815" cy="882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12081-D59C-0C41-A2E9-44117668F047}">
      <dsp:nvSpPr>
        <dsp:cNvPr id="0" name=""/>
        <dsp:cNvSpPr/>
      </dsp:nvSpPr>
      <dsp:spPr>
        <a:xfrm rot="5400000">
          <a:off x="303788" y="2078152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471E6-5A42-D64A-850A-B0D434FADAEE}">
      <dsp:nvSpPr>
        <dsp:cNvPr id="0" name=""/>
        <dsp:cNvSpPr/>
      </dsp:nvSpPr>
      <dsp:spPr>
        <a:xfrm>
          <a:off x="151590" y="2531461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Experimentation &amp; prototyping</a:t>
          </a:r>
        </a:p>
      </dsp:txBody>
      <dsp:txXfrm>
        <a:off x="151590" y="2531461"/>
        <a:ext cx="1369716" cy="1200637"/>
      </dsp:txXfrm>
    </dsp:sp>
    <dsp:sp modelId="{17968DB0-C87E-CA4A-8290-34BDE04FCCBD}">
      <dsp:nvSpPr>
        <dsp:cNvPr id="0" name=""/>
        <dsp:cNvSpPr/>
      </dsp:nvSpPr>
      <dsp:spPr>
        <a:xfrm>
          <a:off x="1262870" y="1966456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A28BE-3299-5844-8931-81A4A66BCD93}">
      <dsp:nvSpPr>
        <dsp:cNvPr id="0" name=""/>
        <dsp:cNvSpPr/>
      </dsp:nvSpPr>
      <dsp:spPr>
        <a:xfrm rot="5400000">
          <a:off x="1980589" y="1663226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F8173-B692-8D4B-A7AA-49FA25F7B99A}">
      <dsp:nvSpPr>
        <dsp:cNvPr id="0" name=""/>
        <dsp:cNvSpPr/>
      </dsp:nvSpPr>
      <dsp:spPr>
        <a:xfrm>
          <a:off x="1828391" y="2116535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Non-critical deployment of ML/DL components</a:t>
          </a:r>
        </a:p>
      </dsp:txBody>
      <dsp:txXfrm>
        <a:off x="1828391" y="2116535"/>
        <a:ext cx="1369716" cy="1200637"/>
      </dsp:txXfrm>
    </dsp:sp>
    <dsp:sp modelId="{77CC009B-B56A-5347-9D9C-CAA0DA755A9A}">
      <dsp:nvSpPr>
        <dsp:cNvPr id="0" name=""/>
        <dsp:cNvSpPr/>
      </dsp:nvSpPr>
      <dsp:spPr>
        <a:xfrm>
          <a:off x="2939671" y="1551529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F36E8-2435-E645-B8C8-395C692A371A}">
      <dsp:nvSpPr>
        <dsp:cNvPr id="0" name=""/>
        <dsp:cNvSpPr/>
      </dsp:nvSpPr>
      <dsp:spPr>
        <a:xfrm rot="5400000">
          <a:off x="3657390" y="1248300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03D5B-A606-CE4E-8175-B9A235DCDC02}">
      <dsp:nvSpPr>
        <dsp:cNvPr id="0" name=""/>
        <dsp:cNvSpPr/>
      </dsp:nvSpPr>
      <dsp:spPr>
        <a:xfrm>
          <a:off x="3505192" y="1701609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Critical deployment of ML/DL components</a:t>
          </a:r>
        </a:p>
      </dsp:txBody>
      <dsp:txXfrm>
        <a:off x="3505192" y="1701609"/>
        <a:ext cx="1369716" cy="1200637"/>
      </dsp:txXfrm>
    </dsp:sp>
    <dsp:sp modelId="{BDD905E1-6207-4645-A72E-F681D92D6AE3}">
      <dsp:nvSpPr>
        <dsp:cNvPr id="0" name=""/>
        <dsp:cNvSpPr/>
      </dsp:nvSpPr>
      <dsp:spPr>
        <a:xfrm>
          <a:off x="4616472" y="1136603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8E7CF-D615-5147-828D-9E09F806A652}">
      <dsp:nvSpPr>
        <dsp:cNvPr id="0" name=""/>
        <dsp:cNvSpPr/>
      </dsp:nvSpPr>
      <dsp:spPr>
        <a:xfrm rot="5400000">
          <a:off x="5334191" y="833374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63F03-E196-9449-AD28-2DCC054E11E8}">
      <dsp:nvSpPr>
        <dsp:cNvPr id="0" name=""/>
        <dsp:cNvSpPr/>
      </dsp:nvSpPr>
      <dsp:spPr>
        <a:xfrm>
          <a:off x="5167515" y="1286683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Cascading deployment of ML/DL components</a:t>
          </a:r>
        </a:p>
      </dsp:txBody>
      <dsp:txXfrm>
        <a:off x="5167515" y="1286683"/>
        <a:ext cx="1369716" cy="1200637"/>
      </dsp:txXfrm>
    </dsp:sp>
    <dsp:sp modelId="{2B3805C8-424F-C94A-9A38-13A7AC043C70}">
      <dsp:nvSpPr>
        <dsp:cNvPr id="0" name=""/>
        <dsp:cNvSpPr/>
      </dsp:nvSpPr>
      <dsp:spPr>
        <a:xfrm>
          <a:off x="6293273" y="721677"/>
          <a:ext cx="258437" cy="258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96ADF-FBA1-D944-9E50-F71B58F24452}">
      <dsp:nvSpPr>
        <dsp:cNvPr id="0" name=""/>
        <dsp:cNvSpPr/>
      </dsp:nvSpPr>
      <dsp:spPr>
        <a:xfrm rot="5400000">
          <a:off x="7010992" y="418448"/>
          <a:ext cx="911777" cy="15171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4B54-0149-E843-9C61-9321EA8B2624}">
      <dsp:nvSpPr>
        <dsp:cNvPr id="0" name=""/>
        <dsp:cNvSpPr/>
      </dsp:nvSpPr>
      <dsp:spPr>
        <a:xfrm>
          <a:off x="6858794" y="871757"/>
          <a:ext cx="1369716" cy="120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Autonomous ML/DL components</a:t>
          </a:r>
        </a:p>
      </dsp:txBody>
      <dsp:txXfrm>
        <a:off x="6858794" y="871757"/>
        <a:ext cx="1369716" cy="120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7E48C-D801-0043-9BC4-0E72CA16E214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FABC1-6F46-DD43-B323-5948BA084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39DC10-3B33-5D47-B61F-9C15D755A27F}" type="slidenum">
              <a:rPr lang="en-US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2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Digitalization</a:t>
            </a:r>
            <a:r>
              <a:rPr lang="sv-SE" dirty="0"/>
              <a:t> - </a:t>
            </a:r>
            <a:r>
              <a:rPr lang="sv-SE" dirty="0" err="1"/>
              <a:t>Continuous</a:t>
            </a:r>
            <a:r>
              <a:rPr lang="sv-SE" dirty="0"/>
              <a:t> Software- and Data-Driven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FABC1-6F46-DD43-B323-5948BA084C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39DC10-3B33-5D47-B61F-9C15D755A27F}" type="slidenum">
              <a:rPr lang="en-US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9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39DC10-3B33-5D47-B61F-9C15D755A27F}" type="slidenum">
              <a:rPr lang="en-US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4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e9dc3c2d5_0_1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08" name="Google Shape;408;g3e9dc3c2d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88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e9dc3c2d5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e9dc3c2d5_0_3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59052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e9dc3c2d5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e9dc3c2d5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09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e9dc3c2d5_0_7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3e9dc3c2d5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16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39DC10-3B33-5D47-B61F-9C15D755A27F}" type="slidenum">
              <a:rPr lang="en-US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3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_picture.jpg"/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" y="984252"/>
            <a:ext cx="9101652" cy="5916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1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lank">
  <p:cSld name="Blue 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2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  <a:lvl2pPr>
              <a:defRPr>
                <a:solidFill>
                  <a:srgbClr val="10253F"/>
                </a:solidFill>
              </a:defRPr>
            </a:lvl2pPr>
            <a:lvl3pPr>
              <a:defRPr>
                <a:solidFill>
                  <a:srgbClr val="10253F"/>
                </a:solidFill>
              </a:defRPr>
            </a:lvl3pPr>
            <a:lvl4pPr>
              <a:defRPr>
                <a:solidFill>
                  <a:srgbClr val="10253F"/>
                </a:solidFill>
              </a:defRPr>
            </a:lvl4pPr>
            <a:lvl5pPr>
              <a:defRPr>
                <a:solidFill>
                  <a:srgbClr val="10253F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mplate_picture.jpg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" y="984252"/>
            <a:ext cx="9101652" cy="59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2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mplate_picture.jpg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" y="984252"/>
            <a:ext cx="9101652" cy="59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picture.jpg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" y="984252"/>
            <a:ext cx="9101652" cy="5916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8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mplate_picture.jpg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" y="984252"/>
            <a:ext cx="9101652" cy="59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_picture.jpg"/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" y="984252"/>
            <a:ext cx="9101652" cy="59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5E2E-EF89-474A-85A8-C4775AA38316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ACC0-CE6C-534E-82D5-F40C07A4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Tbrk0suwbg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emf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kpmg.us/news-perspectives/technology-innovation/top-5-ai-hires-companies-need-to-succeed-in-2019.htm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qz.com/work/1517594/the-five-most-important-new-ai-jobs-according-to-kmp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emf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Sprint 17 Reporting Workshop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8900"/>
            <a:ext cx="6400800" cy="2222500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Jan Bosch</a:t>
            </a:r>
            <a:br>
              <a:rPr lang="en-US" sz="4400" b="1" dirty="0">
                <a:solidFill>
                  <a:srgbClr val="000000"/>
                </a:solidFill>
              </a:rPr>
            </a:br>
            <a:br>
              <a:rPr lang="en-US" sz="44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Director Software Center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www.software-center.se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Professor of Software Engineering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Chalmers University of Technology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Gothenburg, Sweden.</a:t>
            </a:r>
          </a:p>
          <a:p>
            <a:r>
              <a:rPr lang="en-US" dirty="0" err="1">
                <a:solidFill>
                  <a:srgbClr val="000000"/>
                </a:solidFill>
              </a:rPr>
              <a:t>www.janbosch.com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38" y="190500"/>
            <a:ext cx="12049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344"/>
            <a:ext cx="2222349" cy="140868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913" y="6210300"/>
            <a:ext cx="8501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68275" indent="-168275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en-US" sz="1600" dirty="0"/>
              <a:t>Sprint 17 reporting workshop</a:t>
            </a:r>
          </a:p>
        </p:txBody>
      </p:sp>
    </p:spTree>
    <p:extLst>
      <p:ext uri="{BB962C8B-B14F-4D97-AF65-F5344CB8AC3E}">
        <p14:creationId xmlns:p14="http://schemas.microsoft.com/office/powerpoint/2010/main" val="83248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Online Companies</a:t>
            </a:r>
          </a:p>
        </p:txBody>
      </p:sp>
      <p:pic>
        <p:nvPicPr>
          <p:cNvPr id="1028" name="Picture 4" descr="http://www.travelado.com/images/brands/boo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50066"/>
            <a:ext cx="4470344" cy="21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obileworldlive.com/wp-content/uploads/2013/04/Rov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11" y="1417639"/>
            <a:ext cx="5033089" cy="41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-i.forbesimg.com/thumbnails/blog_1427/pt_1427_11850_o.jpg?t=1372790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17" y="5009306"/>
            <a:ext cx="2484939" cy="17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valoncloud.com/app/uploads/2014/12/klarna_square-280x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303" y="248566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android.s3.amazonaws.com/wp-content/uploads/2015/01/spotify-connect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2666"/>
            <a:ext cx="4413607" cy="13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crosoft Corporation (MSFT) Adds New Add-Ins To Outlook ...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037" y="4808513"/>
            <a:ext cx="3643532" cy="20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4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Advantages for Industry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More consistent, integrated focus on your key change initiatives</a:t>
            </a:r>
          </a:p>
          <a:p>
            <a:r>
              <a:rPr lang="en-US">
                <a:latin typeface="Arial" charset="0"/>
              </a:rPr>
              <a:t>Holistic approach including technical, organizational and business aspects</a:t>
            </a:r>
          </a:p>
          <a:p>
            <a:r>
              <a:rPr lang="en-US">
                <a:latin typeface="Arial" charset="0"/>
              </a:rPr>
              <a:t>Value every 6 months</a:t>
            </a:r>
          </a:p>
          <a:p>
            <a:r>
              <a:rPr lang="en-US">
                <a:latin typeface="Arial" charset="0"/>
              </a:rPr>
              <a:t>Opportunity to steer projects frequently</a:t>
            </a:r>
          </a:p>
        </p:txBody>
      </p:sp>
    </p:spTree>
    <p:extLst>
      <p:ext uri="{BB962C8B-B14F-4D97-AF65-F5344CB8AC3E}">
        <p14:creationId xmlns:p14="http://schemas.microsoft.com/office/powerpoint/2010/main" val="158864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are we doing?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Stairway to Heaven</a:t>
            </a:r>
          </a:p>
          <a:p>
            <a:r>
              <a:rPr lang="en-US">
                <a:latin typeface="Arial" charset="0"/>
              </a:rPr>
              <a:t>CIVIT model</a:t>
            </a:r>
          </a:p>
          <a:p>
            <a:r>
              <a:rPr lang="en-US">
                <a:latin typeface="Arial" charset="0"/>
              </a:rPr>
              <a:t>CAFFEA model</a:t>
            </a:r>
          </a:p>
          <a:p>
            <a:r>
              <a:rPr lang="en-US">
                <a:latin typeface="Arial" charset="0"/>
              </a:rPr>
              <a:t>HYPEX model</a:t>
            </a:r>
          </a:p>
          <a:p>
            <a:r>
              <a:rPr lang="en-US">
                <a:latin typeface="Arial" charset="0"/>
              </a:rPr>
              <a:t>Metrics-based visualization</a:t>
            </a:r>
          </a:p>
          <a:p>
            <a:r>
              <a:rPr lang="en-US">
                <a:latin typeface="Arial" charset="0"/>
              </a:rPr>
              <a:t>Etc.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410200"/>
            <a:ext cx="8686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Active use by the Software Center companies!</a:t>
            </a:r>
          </a:p>
        </p:txBody>
      </p:sp>
    </p:spTree>
    <p:extLst>
      <p:ext uri="{BB962C8B-B14F-4D97-AF65-F5344CB8AC3E}">
        <p14:creationId xmlns:p14="http://schemas.microsoft.com/office/powerpoint/2010/main" val="130938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6ABE95-9C86-9349-B237-9789B820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AI </a:t>
            </a:r>
            <a:r>
              <a:rPr lang="sv-SE" dirty="0" err="1"/>
              <a:t>Evolves</a:t>
            </a:r>
            <a:r>
              <a:rPr lang="sv-SE" dirty="0"/>
              <a:t> In Industry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5E11E-32E8-9C46-8CC7-3AD5EEDF05AA}"/>
              </a:ext>
            </a:extLst>
          </p:cNvPr>
          <p:cNvGrpSpPr/>
          <p:nvPr/>
        </p:nvGrpSpPr>
        <p:grpSpPr>
          <a:xfrm>
            <a:off x="457200" y="1721922"/>
            <a:ext cx="8229600" cy="4453247"/>
            <a:chOff x="2032000" y="719666"/>
            <a:chExt cx="8128000" cy="2984233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679592F3-0F30-ED4E-A0C1-075A53883C5A}"/>
                </a:ext>
              </a:extLst>
            </p:cNvPr>
            <p:cNvGraphicFramePr/>
            <p:nvPr/>
          </p:nvGraphicFramePr>
          <p:xfrm>
            <a:off x="2032000" y="719666"/>
            <a:ext cx="8128000" cy="29842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3CBC8694-85D9-AB43-A2D9-88FF4870FC6B}"/>
                </a:ext>
              </a:extLst>
            </p:cNvPr>
            <p:cNvSpPr/>
            <p:nvPr/>
          </p:nvSpPr>
          <p:spPr>
            <a:xfrm>
              <a:off x="3657600" y="3020993"/>
              <a:ext cx="6273479" cy="6829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Increasing need for AI 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66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E1135D1-C343-A94B-8036-8CB234170E93}"/>
              </a:ext>
            </a:extLst>
          </p:cNvPr>
          <p:cNvGrpSpPr/>
          <p:nvPr/>
        </p:nvGrpSpPr>
        <p:grpSpPr>
          <a:xfrm>
            <a:off x="842299" y="1559530"/>
            <a:ext cx="7270314" cy="4758873"/>
            <a:chOff x="1008427" y="416347"/>
            <a:chExt cx="9693751" cy="634516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081506D-B7D5-A643-B0E4-39FF3EEAAE3B}"/>
                </a:ext>
              </a:extLst>
            </p:cNvPr>
            <p:cNvSpPr/>
            <p:nvPr/>
          </p:nvSpPr>
          <p:spPr>
            <a:xfrm rot="1758796">
              <a:off x="3419360" y="1231064"/>
              <a:ext cx="6775071" cy="52445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6305D5-4C68-4043-8026-178A7D441F62}"/>
                </a:ext>
              </a:extLst>
            </p:cNvPr>
            <p:cNvSpPr/>
            <p:nvPr/>
          </p:nvSpPr>
          <p:spPr>
            <a:xfrm rot="19951214">
              <a:off x="3391330" y="456190"/>
              <a:ext cx="6775071" cy="52445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477CBBE-88DE-B44A-B3E1-883B747CD395}"/>
                </a:ext>
              </a:extLst>
            </p:cNvPr>
            <p:cNvSpPr/>
            <p:nvPr/>
          </p:nvSpPr>
          <p:spPr>
            <a:xfrm>
              <a:off x="1660358" y="781008"/>
              <a:ext cx="6943392" cy="52445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D1963F-1228-8442-BA15-553AF2801FEC}"/>
                </a:ext>
              </a:extLst>
            </p:cNvPr>
            <p:cNvSpPr/>
            <p:nvPr/>
          </p:nvSpPr>
          <p:spPr>
            <a:xfrm>
              <a:off x="3585410" y="1058780"/>
              <a:ext cx="5017168" cy="472841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302A237-BC33-784C-86EB-E10701B43A23}"/>
                </a:ext>
              </a:extLst>
            </p:cNvPr>
            <p:cNvSpPr/>
            <p:nvPr/>
          </p:nvSpPr>
          <p:spPr>
            <a:xfrm>
              <a:off x="4802606" y="2219827"/>
              <a:ext cx="2586789" cy="24183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C9843A-54FF-3049-8961-9CDCE0276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459504"/>
              <a:ext cx="2236497" cy="9694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FEA602-CDF4-764C-80F4-E1736C32DB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5035" y="2610095"/>
              <a:ext cx="2340967" cy="818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7A05E3-7366-834E-91AD-888ECFF85D72}"/>
                </a:ext>
              </a:extLst>
            </p:cNvPr>
            <p:cNvSpPr txBox="1"/>
            <p:nvPr/>
          </p:nvSpPr>
          <p:spPr>
            <a:xfrm>
              <a:off x="5349482" y="2459505"/>
              <a:ext cx="13849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create/evolve</a:t>
              </a:r>
              <a:br>
                <a:rPr lang="en-US" sz="1200"/>
              </a:br>
              <a:r>
                <a:rPr lang="en-US" sz="1200"/>
                <a:t>ML/DL model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EA6BFA-14FE-6041-BE5B-F2C98B3FD94E}"/>
                </a:ext>
              </a:extLst>
            </p:cNvPr>
            <p:cNvSpPr txBox="1"/>
            <p:nvPr/>
          </p:nvSpPr>
          <p:spPr>
            <a:xfrm>
              <a:off x="4920916" y="3429001"/>
              <a:ext cx="103062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assemble</a:t>
              </a:r>
              <a:br>
                <a:rPr lang="en-US" sz="1200"/>
              </a:br>
              <a:r>
                <a:rPr lang="en-US" sz="1200"/>
                <a:t>data sets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49A36C-6141-7447-8CEF-06BD9C415E7B}"/>
                </a:ext>
              </a:extLst>
            </p:cNvPr>
            <p:cNvSpPr txBox="1"/>
            <p:nvPr/>
          </p:nvSpPr>
          <p:spPr>
            <a:xfrm>
              <a:off x="6125120" y="3429001"/>
              <a:ext cx="99223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train and</a:t>
              </a:r>
              <a:br>
                <a:rPr lang="en-US" sz="1200"/>
              </a:br>
              <a:r>
                <a:rPr lang="en-US" sz="1200"/>
                <a:t>evaluate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BB84AD-6CBC-7042-BE9E-BA8C64F72EB9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 flipV="1">
              <a:off x="6082268" y="3429000"/>
              <a:ext cx="11726" cy="2358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D6F964-6C31-1D4C-B1F6-0FD6D3B1315B}"/>
                </a:ext>
              </a:extLst>
            </p:cNvPr>
            <p:cNvSpPr txBox="1"/>
            <p:nvPr/>
          </p:nvSpPr>
          <p:spPr>
            <a:xfrm>
              <a:off x="5763774" y="1218825"/>
              <a:ext cx="93658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manage</a:t>
              </a:r>
              <a:br>
                <a:rPr lang="en-US" sz="1200"/>
              </a:br>
              <a:r>
                <a:rPr lang="en-US" sz="1200"/>
                <a:t>multiple</a:t>
              </a:r>
              <a:br>
                <a:rPr lang="en-US" sz="1200"/>
              </a:br>
              <a:r>
                <a:rPr lang="en-US" sz="1200"/>
                <a:t>models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488342-3DB1-0B48-989B-C7809E75AAF9}"/>
                </a:ext>
              </a:extLst>
            </p:cNvPr>
            <p:cNvSpPr txBox="1"/>
            <p:nvPr/>
          </p:nvSpPr>
          <p:spPr>
            <a:xfrm>
              <a:off x="7303682" y="3853910"/>
              <a:ext cx="1249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deployment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3E5791-9DC9-2149-B18F-AAA68C76FF0C}"/>
                </a:ext>
              </a:extLst>
            </p:cNvPr>
            <p:cNvSpPr txBox="1"/>
            <p:nvPr/>
          </p:nvSpPr>
          <p:spPr>
            <a:xfrm>
              <a:off x="3583267" y="2963417"/>
              <a:ext cx="117262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set up data</a:t>
              </a:r>
              <a:br>
                <a:rPr lang="en-US" sz="1200"/>
              </a:br>
              <a:r>
                <a:rPr lang="en-US" sz="1200"/>
                <a:t>pipelines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056A28-46A7-0A4F-B115-EE6700FFAAE0}"/>
                </a:ext>
              </a:extLst>
            </p:cNvPr>
            <p:cNvSpPr txBox="1"/>
            <p:nvPr/>
          </p:nvSpPr>
          <p:spPr>
            <a:xfrm>
              <a:off x="3592383" y="3689838"/>
              <a:ext cx="11697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monitoring</a:t>
              </a:r>
              <a:br>
                <a:rPr lang="en-US" sz="1200"/>
              </a:br>
              <a:r>
                <a:rPr lang="en-US" sz="1200"/>
                <a:t>&amp; logging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F556E6-E87C-2748-B0C0-EF4A182F85EB}"/>
                </a:ext>
              </a:extLst>
            </p:cNvPr>
            <p:cNvSpPr txBox="1"/>
            <p:nvPr/>
          </p:nvSpPr>
          <p:spPr>
            <a:xfrm>
              <a:off x="4837364" y="4584708"/>
              <a:ext cx="13519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data quality</a:t>
              </a:r>
              <a:br>
                <a:rPr lang="en-US" sz="1200"/>
              </a:br>
              <a:r>
                <a:rPr lang="en-US" sz="1200"/>
                <a:t>management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E78AFE-A794-9141-8763-8058CB75F700}"/>
                </a:ext>
              </a:extLst>
            </p:cNvPr>
            <p:cNvSpPr txBox="1"/>
            <p:nvPr/>
          </p:nvSpPr>
          <p:spPr>
            <a:xfrm>
              <a:off x="6942562" y="4291116"/>
              <a:ext cx="11692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A/B testing</a:t>
              </a:r>
              <a:br>
                <a:rPr lang="en-US" sz="1200"/>
              </a:br>
              <a:r>
                <a:rPr lang="en-US" sz="1200"/>
                <a:t>of models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5426E6-410F-C448-A663-025B7F30E3D4}"/>
                </a:ext>
              </a:extLst>
            </p:cNvPr>
            <p:cNvSpPr txBox="1"/>
            <p:nvPr/>
          </p:nvSpPr>
          <p:spPr>
            <a:xfrm>
              <a:off x="4082382" y="4248932"/>
              <a:ext cx="128744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(automated)</a:t>
              </a:r>
              <a:br>
                <a:rPr lang="en-US" sz="1200"/>
              </a:br>
              <a:r>
                <a:rPr lang="en-US" sz="1200"/>
                <a:t>labelling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98B878-E997-4647-A54B-82268DC7BE8B}"/>
                </a:ext>
              </a:extLst>
            </p:cNvPr>
            <p:cNvSpPr txBox="1"/>
            <p:nvPr/>
          </p:nvSpPr>
          <p:spPr>
            <a:xfrm>
              <a:off x="3292054" y="1083409"/>
              <a:ext cx="115433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federated/</a:t>
              </a:r>
              <a:br>
                <a:rPr lang="en-US" sz="1200"/>
              </a:br>
              <a:r>
                <a:rPr lang="en-US" sz="1200"/>
                <a:t>distributed</a:t>
              </a:r>
              <a:br>
                <a:rPr lang="en-US" sz="1200"/>
              </a:br>
              <a:r>
                <a:rPr lang="en-US" sz="1200"/>
                <a:t>model</a:t>
              </a:r>
              <a:br>
                <a:rPr lang="en-US" sz="1200"/>
              </a:br>
              <a:r>
                <a:rPr lang="en-US" sz="1200"/>
                <a:t>creation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476E0B-9F46-DF46-B3D5-4E0BC15C4B24}"/>
                </a:ext>
              </a:extLst>
            </p:cNvPr>
            <p:cNvSpPr txBox="1"/>
            <p:nvPr/>
          </p:nvSpPr>
          <p:spPr>
            <a:xfrm>
              <a:off x="6666108" y="1802253"/>
              <a:ext cx="139679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reuse of</a:t>
              </a:r>
              <a:br>
                <a:rPr lang="en-US" sz="1200"/>
              </a:br>
              <a:r>
                <a:rPr lang="en-US" sz="1200"/>
                <a:t>predeveloped</a:t>
              </a:r>
              <a:br>
                <a:rPr lang="en-US" sz="1200"/>
              </a:br>
              <a:r>
                <a:rPr lang="en-US" sz="1200"/>
                <a:t>models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9F4B57-7697-AD4A-9BEE-5CFD6B6FB376}"/>
                </a:ext>
              </a:extLst>
            </p:cNvPr>
            <p:cNvSpPr txBox="1"/>
            <p:nvPr/>
          </p:nvSpPr>
          <p:spPr>
            <a:xfrm>
              <a:off x="2481183" y="4086912"/>
              <a:ext cx="92162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transfer</a:t>
              </a:r>
              <a:br>
                <a:rPr lang="en-US" sz="1200"/>
              </a:br>
              <a:r>
                <a:rPr lang="en-US" sz="1200"/>
                <a:t>learning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51DCA2B-8C2E-8B48-A468-9C36F36B4CBF}"/>
                </a:ext>
              </a:extLst>
            </p:cNvPr>
            <p:cNvSpPr txBox="1"/>
            <p:nvPr/>
          </p:nvSpPr>
          <p:spPr>
            <a:xfrm>
              <a:off x="7333160" y="2902405"/>
              <a:ext cx="1285652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integration</a:t>
              </a:r>
              <a:br>
                <a:rPr lang="en-US" sz="1200"/>
              </a:br>
              <a:r>
                <a:rPr lang="en-US" sz="1200"/>
                <a:t>of models &amp;</a:t>
              </a:r>
              <a:br>
                <a:rPr lang="en-US" sz="1200"/>
              </a:br>
              <a:r>
                <a:rPr lang="en-US" sz="1200"/>
                <a:t>components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44B699-FA8F-6C4C-BDC8-1221A845CBA9}"/>
                </a:ext>
              </a:extLst>
            </p:cNvPr>
            <p:cNvSpPr txBox="1"/>
            <p:nvPr/>
          </p:nvSpPr>
          <p:spPr>
            <a:xfrm>
              <a:off x="8371524" y="1380601"/>
              <a:ext cx="124717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validation</a:t>
              </a:r>
              <a:br>
                <a:rPr lang="en-US" sz="1200"/>
              </a:br>
              <a:r>
                <a:rPr lang="en-US" sz="1200"/>
                <a:t>for safety</a:t>
              </a:r>
              <a:br>
                <a:rPr lang="en-US" sz="1200"/>
              </a:br>
              <a:r>
                <a:rPr lang="en-US" sz="1200"/>
                <a:t>critical</a:t>
              </a:r>
              <a:br>
                <a:rPr lang="en-US" sz="1200"/>
              </a:br>
              <a:r>
                <a:rPr lang="en-US" sz="1200"/>
                <a:t>applications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4AE06A-6819-2141-BF5E-A67A90BA4777}"/>
                </a:ext>
              </a:extLst>
            </p:cNvPr>
            <p:cNvSpPr txBox="1"/>
            <p:nvPr/>
          </p:nvSpPr>
          <p:spPr>
            <a:xfrm>
              <a:off x="2426683" y="4879628"/>
              <a:ext cx="189949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mass-customization</a:t>
              </a:r>
              <a:br>
                <a:rPr lang="en-US" sz="1200"/>
              </a:br>
              <a:r>
                <a:rPr lang="en-US" sz="1200"/>
                <a:t>of models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82C8B5-AF15-0844-937A-A754B51DE75F}"/>
                </a:ext>
              </a:extLst>
            </p:cNvPr>
            <p:cNvSpPr txBox="1"/>
            <p:nvPr/>
          </p:nvSpPr>
          <p:spPr>
            <a:xfrm>
              <a:off x="8407970" y="4807572"/>
              <a:ext cx="1146811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data</a:t>
              </a:r>
              <a:br>
                <a:rPr lang="en-US" sz="1200"/>
              </a:br>
              <a:r>
                <a:rPr lang="en-US" sz="1200"/>
                <a:t>generation</a:t>
              </a:r>
              <a:br>
                <a:rPr lang="en-US" sz="1200"/>
              </a:br>
              <a:r>
                <a:rPr lang="en-US" sz="1200"/>
                <a:t>for</a:t>
              </a:r>
              <a:br>
                <a:rPr lang="en-US" sz="1200"/>
              </a:br>
              <a:r>
                <a:rPr lang="en-US" sz="1200"/>
                <a:t>machine</a:t>
              </a:r>
              <a:br>
                <a:rPr lang="en-US" sz="1200"/>
              </a:br>
              <a:r>
                <a:rPr lang="en-US" sz="1200"/>
                <a:t>learning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DB199B0-C7E0-004B-A7D0-5C32B9871324}"/>
                </a:ext>
              </a:extLst>
            </p:cNvPr>
            <p:cNvSpPr txBox="1"/>
            <p:nvPr/>
          </p:nvSpPr>
          <p:spPr>
            <a:xfrm>
              <a:off x="1971246" y="2140913"/>
              <a:ext cx="1494855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federated/</a:t>
              </a:r>
              <a:br>
                <a:rPr lang="en-US" sz="1200"/>
              </a:br>
              <a:r>
                <a:rPr lang="en-US" sz="1200"/>
                <a:t>distributed</a:t>
              </a:r>
              <a:br>
                <a:rPr lang="en-US" sz="1200"/>
              </a:br>
              <a:r>
                <a:rPr lang="en-US" sz="1200"/>
                <a:t>storage of data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186BD3-5B9B-3E43-9F4A-2D724C9FFBF2}"/>
                </a:ext>
              </a:extLst>
            </p:cNvPr>
            <p:cNvSpPr txBox="1"/>
            <p:nvPr/>
          </p:nvSpPr>
          <p:spPr>
            <a:xfrm>
              <a:off x="6029292" y="4774863"/>
              <a:ext cx="138354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storage and</a:t>
              </a:r>
              <a:br>
                <a:rPr lang="en-US" sz="1200"/>
              </a:br>
              <a:r>
                <a:rPr lang="en-US" sz="1200"/>
                <a:t>computing</a:t>
              </a:r>
              <a:br>
                <a:rPr lang="en-US" sz="1200"/>
              </a:br>
              <a:r>
                <a:rPr lang="en-US" sz="1200"/>
                <a:t>infrastructure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9693F6-AE2C-8D4F-B15E-1D965BE2D346}"/>
                </a:ext>
              </a:extLst>
            </p:cNvPr>
            <p:cNvSpPr txBox="1"/>
            <p:nvPr/>
          </p:nvSpPr>
          <p:spPr>
            <a:xfrm>
              <a:off x="6735019" y="5774447"/>
              <a:ext cx="16283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automated</a:t>
              </a:r>
              <a:br>
                <a:rPr lang="en-US" sz="1200"/>
              </a:br>
              <a:r>
                <a:rPr lang="en-US" sz="1200"/>
                <a:t>experimentation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33B483-4E82-4D45-86E9-43930F99F174}"/>
                </a:ext>
              </a:extLst>
            </p:cNvPr>
            <p:cNvSpPr txBox="1"/>
            <p:nvPr/>
          </p:nvSpPr>
          <p:spPr>
            <a:xfrm>
              <a:off x="1891498" y="3110526"/>
              <a:ext cx="1400556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/>
                <a:t>deploy on</a:t>
              </a:r>
              <a:br>
                <a:rPr lang="en-US" sz="1200"/>
              </a:br>
              <a:r>
                <a:rPr lang="en-US" sz="1200"/>
                <a:t>heterogenous</a:t>
              </a:r>
              <a:br>
                <a:rPr lang="en-US" sz="1200"/>
              </a:br>
              <a:r>
                <a:rPr lang="en-US" sz="1200"/>
                <a:t>hardware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9473BA-145F-7948-A904-7059B8080469}"/>
                </a:ext>
              </a:extLst>
            </p:cNvPr>
            <p:cNvSpPr txBox="1"/>
            <p:nvPr/>
          </p:nvSpPr>
          <p:spPr>
            <a:xfrm>
              <a:off x="4025462" y="1957793"/>
              <a:ext cx="157239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design methods</a:t>
              </a:r>
              <a:br>
                <a:rPr lang="en-US" sz="1200"/>
              </a:br>
              <a:r>
                <a:rPr lang="en-US" sz="1200"/>
                <a:t>and processes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058B5A57-848C-0948-9019-14C7A9A86DC2}"/>
                </a:ext>
              </a:extLst>
            </p:cNvPr>
            <p:cNvSpPr/>
            <p:nvPr/>
          </p:nvSpPr>
          <p:spPr>
            <a:xfrm>
              <a:off x="1008427" y="6278948"/>
              <a:ext cx="1555091" cy="4667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AI/data science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D4DF0FB7-5E17-904B-B57A-ECCD594C811F}"/>
                </a:ext>
              </a:extLst>
            </p:cNvPr>
            <p:cNvSpPr/>
            <p:nvPr/>
          </p:nvSpPr>
          <p:spPr>
            <a:xfrm>
              <a:off x="2613752" y="6294727"/>
              <a:ext cx="1555091" cy="46678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AI engineering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D8FDEA0F-442F-D045-8A68-7C2F8D4CF33E}"/>
                </a:ext>
              </a:extLst>
            </p:cNvPr>
            <p:cNvSpPr/>
            <p:nvPr/>
          </p:nvSpPr>
          <p:spPr>
            <a:xfrm>
              <a:off x="4219077" y="6294727"/>
              <a:ext cx="1555091" cy="4667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dom. spec. AI eng.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A1AFAC-B3F4-CA45-838E-5C18C512C8E1}"/>
                </a:ext>
              </a:extLst>
            </p:cNvPr>
            <p:cNvSpPr txBox="1"/>
            <p:nvPr/>
          </p:nvSpPr>
          <p:spPr>
            <a:xfrm rot="16200000">
              <a:off x="110518" y="3105998"/>
              <a:ext cx="235534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cyber physical systems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3F1861-4DDF-0C4D-B605-5145592985BB}"/>
                </a:ext>
              </a:extLst>
            </p:cNvPr>
            <p:cNvSpPr txBox="1"/>
            <p:nvPr/>
          </p:nvSpPr>
          <p:spPr>
            <a:xfrm rot="5400000">
              <a:off x="9551735" y="825905"/>
              <a:ext cx="14962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/>
                <a:t>safety-critical</a:t>
              </a:r>
              <a:br>
                <a:rPr lang="en-US" sz="1350"/>
              </a:br>
              <a:r>
                <a:rPr lang="en-US" sz="1350"/>
                <a:t>systems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CA3D45C-373A-E644-B2AE-99F414C94C35}"/>
                </a:ext>
              </a:extLst>
            </p:cNvPr>
            <p:cNvSpPr txBox="1"/>
            <p:nvPr/>
          </p:nvSpPr>
          <p:spPr>
            <a:xfrm>
              <a:off x="7444031" y="778422"/>
              <a:ext cx="119639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explainable</a:t>
              </a:r>
              <a:br>
                <a:rPr lang="en-US" sz="1200"/>
              </a:br>
              <a:r>
                <a:rPr lang="en-US" sz="1200"/>
                <a:t>models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BD94318-F9C3-1D4D-96D5-AF17355C826B}"/>
                </a:ext>
              </a:extLst>
            </p:cNvPr>
            <p:cNvSpPr txBox="1"/>
            <p:nvPr/>
          </p:nvSpPr>
          <p:spPr>
            <a:xfrm>
              <a:off x="8538149" y="2635294"/>
              <a:ext cx="1456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reproducibility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0088CA8-EEFE-8441-A0C6-910154F49DBF}"/>
                </a:ext>
              </a:extLst>
            </p:cNvPr>
            <p:cNvSpPr txBox="1"/>
            <p:nvPr/>
          </p:nvSpPr>
          <p:spPr>
            <a:xfrm rot="5400000">
              <a:off x="9372284" y="4595984"/>
              <a:ext cx="19826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/>
                <a:t>autonomously</a:t>
              </a:r>
              <a:br>
                <a:rPr lang="en-US" sz="1350"/>
              </a:br>
              <a:r>
                <a:rPr lang="en-US" sz="1350"/>
                <a:t>improving systems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6C3C3C4-9F3A-E444-8439-BC2C9F31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AI </a:t>
            </a:r>
            <a:r>
              <a:rPr lang="sv-SE" dirty="0" err="1"/>
              <a:t>Engineering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254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89B1F6-EE8D-D14B-8A62-27DFCCB8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Visitors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EB22C-1096-CD4A-BB0D-118EFAC8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6445"/>
          </a:xfrm>
        </p:spPr>
        <p:txBody>
          <a:bodyPr>
            <a:normAutofit/>
          </a:bodyPr>
          <a:lstStyle/>
          <a:p>
            <a:r>
              <a:rPr lang="sv-SE" dirty="0"/>
              <a:t>DEIF</a:t>
            </a:r>
          </a:p>
          <a:p>
            <a:r>
              <a:rPr lang="sv-SE" dirty="0"/>
              <a:t>Siemens </a:t>
            </a:r>
            <a:r>
              <a:rPr lang="sv-SE" dirty="0" err="1"/>
              <a:t>Gamesa</a:t>
            </a:r>
            <a:endParaRPr lang="sv-SE" dirty="0"/>
          </a:p>
          <a:p>
            <a:r>
              <a:rPr lang="sv-SE" dirty="0" err="1"/>
              <a:t>Infotiv</a:t>
            </a:r>
            <a:endParaRPr lang="sv-SE" dirty="0"/>
          </a:p>
          <a:p>
            <a:r>
              <a:rPr lang="sv-SE" dirty="0" err="1"/>
              <a:t>DeLaval</a:t>
            </a:r>
            <a:endParaRPr lang="sv-SE" dirty="0"/>
          </a:p>
          <a:p>
            <a:r>
              <a:rPr lang="sv-SE" dirty="0" err="1"/>
              <a:t>MindRoad</a:t>
            </a:r>
            <a:endParaRPr lang="sv-SE" dirty="0"/>
          </a:p>
          <a:p>
            <a:r>
              <a:rPr lang="sv-SE" dirty="0"/>
              <a:t>…</a:t>
            </a:r>
          </a:p>
          <a:p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E076F-2A3C-294B-9B3F-8D45B4DF7050}"/>
              </a:ext>
            </a:extLst>
          </p:cNvPr>
          <p:cNvSpPr txBox="1"/>
          <p:nvPr/>
        </p:nvSpPr>
        <p:spPr>
          <a:xfrm>
            <a:off x="3895106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40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28122" y="4300330"/>
            <a:ext cx="3332922" cy="206733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system R&amp;D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Communities in Software Center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44957" y="5015948"/>
            <a:ext cx="2239617" cy="11661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SW R&amp;D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(architecture, development and testing)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1061" y="5009321"/>
            <a:ext cx="2239617" cy="11661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management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05599" y="5015946"/>
            <a:ext cx="2239617" cy="11661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certification, release, support, maintenance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28122" y="1808750"/>
            <a:ext cx="3332922" cy="11661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management</a:t>
            </a:r>
            <a:br>
              <a:rPr lang="en-US" dirty="0"/>
            </a:br>
            <a:r>
              <a:rPr lang="en-US" dirty="0"/>
              <a:t>(strategy, innovation, resource allocation, </a:t>
            </a:r>
            <a:r>
              <a:rPr lang="en-US"/>
              <a:t>etc.) 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610677" y="5420139"/>
            <a:ext cx="934279" cy="38431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5784574" y="5400259"/>
            <a:ext cx="934279" cy="38431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4002069" y="3445479"/>
            <a:ext cx="1325389" cy="38431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400000">
            <a:off x="4505779" y="4644843"/>
            <a:ext cx="317966" cy="38431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5926238" y="1585732"/>
            <a:ext cx="2257063" cy="148155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Digitalization workshops</a:t>
            </a:r>
            <a:br>
              <a:rPr lang="en-US" dirty="0"/>
            </a:br>
            <a:r>
              <a:rPr lang="en-US" dirty="0"/>
              <a:t>(twice/year)</a:t>
            </a:r>
          </a:p>
        </p:txBody>
      </p:sp>
      <p:sp>
        <p:nvSpPr>
          <p:cNvPr id="14" name="Cloud 13"/>
          <p:cNvSpPr/>
          <p:nvPr/>
        </p:nvSpPr>
        <p:spPr>
          <a:xfrm>
            <a:off x="6376637" y="3726543"/>
            <a:ext cx="2257063" cy="148155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FUSA &amp; CD workshops</a:t>
            </a:r>
          </a:p>
        </p:txBody>
      </p:sp>
      <p:sp>
        <p:nvSpPr>
          <p:cNvPr id="15" name="Cloud 14"/>
          <p:cNvSpPr/>
          <p:nvPr/>
        </p:nvSpPr>
        <p:spPr>
          <a:xfrm>
            <a:off x="208344" y="3667659"/>
            <a:ext cx="2375871" cy="148155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management community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D0EBBB7-774F-7B40-9BCF-A354CDD39FBB}"/>
              </a:ext>
            </a:extLst>
          </p:cNvPr>
          <p:cNvSpPr/>
          <p:nvPr/>
        </p:nvSpPr>
        <p:spPr>
          <a:xfrm>
            <a:off x="2852486" y="3261827"/>
            <a:ext cx="2004433" cy="116275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Systems engineering community</a:t>
            </a:r>
          </a:p>
        </p:txBody>
      </p:sp>
    </p:spTree>
    <p:extLst>
      <p:ext uri="{BB962C8B-B14F-4D97-AF65-F5344CB8AC3E}">
        <p14:creationId xmlns:p14="http://schemas.microsoft.com/office/powerpoint/2010/main" val="38217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0DF95-7021-F440-9075-EC0E40F9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0449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pic>
        <p:nvPicPr>
          <p:cNvPr id="8" name="Picture 7" descr="A screenshot of a newspaper&#10;&#10;Description automatically generated">
            <a:extLst>
              <a:ext uri="{FF2B5EF4-FFF2-40B4-BE49-F238E27FC236}">
                <a16:creationId xmlns:a16="http://schemas.microsoft.com/office/drawing/2014/main" id="{509A3C82-F1B5-9943-84B4-6C87783F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707136"/>
            <a:ext cx="8485632" cy="61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for all of you, Software Center is doing GREAT!</a:t>
            </a:r>
          </a:p>
          <a:p>
            <a:pPr lvl="1"/>
            <a:r>
              <a:rPr lang="en-US" dirty="0"/>
              <a:t>More partners</a:t>
            </a:r>
          </a:p>
          <a:p>
            <a:pPr lvl="1"/>
            <a:r>
              <a:rPr lang="en-US" dirty="0"/>
              <a:t>More projects</a:t>
            </a:r>
          </a:p>
          <a:p>
            <a:pPr lvl="1"/>
            <a:r>
              <a:rPr lang="en-US" dirty="0"/>
              <a:t>Broader scope</a:t>
            </a:r>
          </a:p>
          <a:p>
            <a:r>
              <a:rPr lang="en-US" dirty="0"/>
              <a:t>Next step: drive data-driven business ecosystems and AI engineering as a key complement to our existing research</a:t>
            </a:r>
          </a:p>
        </p:txBody>
      </p:sp>
    </p:spTree>
    <p:extLst>
      <p:ext uri="{BB962C8B-B14F-4D97-AF65-F5344CB8AC3E}">
        <p14:creationId xmlns:p14="http://schemas.microsoft.com/office/powerpoint/2010/main" val="8624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2"/>
          <p:cNvSpPr>
            <a:spLocks noGrp="1"/>
          </p:cNvSpPr>
          <p:nvPr>
            <p:ph type="title" idx="4294967295"/>
          </p:nvPr>
        </p:nvSpPr>
        <p:spPr>
          <a:xfrm>
            <a:off x="572948" y="3365179"/>
            <a:ext cx="3802284" cy="1481138"/>
          </a:xfrm>
        </p:spPr>
        <p:txBody>
          <a:bodyPr>
            <a:noAutofit/>
          </a:bodyPr>
          <a:lstStyle/>
          <a:p>
            <a:pPr algn="ctr"/>
            <a:r>
              <a:rPr sz="2400" dirty="0">
                <a:latin typeface="+mn-lt"/>
              </a:rPr>
              <a:t>www.software-center.se</a:t>
            </a:r>
            <a:br>
              <a:rPr lang="en-US" sz="4800" dirty="0">
                <a:latin typeface="+mn-lt"/>
              </a:rPr>
            </a:br>
            <a:r>
              <a:rPr lang="en-US" sz="3200" dirty="0">
                <a:latin typeface="+mn-lt"/>
              </a:rPr>
              <a:t>Chalmers University of Technology</a:t>
            </a:r>
            <a:endParaRPr sz="4800" dirty="0">
              <a:latin typeface="+mn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822786" y="3538801"/>
            <a:ext cx="3802284" cy="1481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+mn-lt"/>
              </a:rPr>
              <a:t>www.janbosch.com</a:t>
            </a:r>
            <a:br>
              <a:rPr lang="en-US" sz="3200" dirty="0">
                <a:latin typeface="+mn-lt"/>
              </a:rPr>
            </a:br>
            <a:r>
              <a:rPr lang="en-US" sz="3200" dirty="0" err="1">
                <a:latin typeface="+mn-lt"/>
              </a:rPr>
              <a:t>jan@janbosch.com</a:t>
            </a:r>
            <a:endParaRPr lang="en-US" sz="3200" dirty="0"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620" y="5448138"/>
            <a:ext cx="8785185" cy="86810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Follow me on LinkedIn, Twitter (@</a:t>
            </a:r>
            <a:r>
              <a:rPr lang="en-US" sz="2400" dirty="0" err="1"/>
              <a:t>JanBosch</a:t>
            </a:r>
            <a:r>
              <a:rPr lang="en-US" sz="2400" dirty="0"/>
              <a:t>) or </a:t>
            </a:r>
            <a:r>
              <a:rPr lang="en-US" sz="2400" dirty="0" err="1"/>
              <a:t>www.janbosch.com</a:t>
            </a:r>
            <a:r>
              <a:rPr lang="en-US" sz="2400" dirty="0"/>
              <a:t>/blog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DBF9E-B752-6445-9D9D-0CADF4E63C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8" y="778725"/>
            <a:ext cx="3902220" cy="2473505"/>
          </a:xfrm>
          <a:prstGeom prst="rect">
            <a:avLst/>
          </a:prstGeom>
        </p:spPr>
      </p:pic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046D0EC-7710-1C49-8D88-BD0CF1095C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786" y="513602"/>
            <a:ext cx="4105617" cy="27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Artificial Intelligence &amp; the Future - Rise of AI (Elon Musk, Bill Gates, Sundar Pichai)|Simplilearn">
            <a:hlinkClick r:id="" action="ppaction://media"/>
            <a:extLst>
              <a:ext uri="{FF2B5EF4-FFF2-40B4-BE49-F238E27FC236}">
                <a16:creationId xmlns:a16="http://schemas.microsoft.com/office/drawing/2014/main" id="{A49DFD94-18C5-7740-A814-150286926D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Product Management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8900"/>
            <a:ext cx="6400800" cy="2222500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Jan Bosch</a:t>
            </a:r>
            <a:br>
              <a:rPr lang="en-US" sz="4400" b="1" dirty="0">
                <a:solidFill>
                  <a:srgbClr val="000000"/>
                </a:solidFill>
              </a:rPr>
            </a:br>
            <a:br>
              <a:rPr lang="en-US" sz="44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Director Software Center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www.software-center.se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Professor of Software Engineering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Chalmers University of Technology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Gothenburg, Sweden.</a:t>
            </a:r>
          </a:p>
          <a:p>
            <a:r>
              <a:rPr lang="en-US" dirty="0" err="1">
                <a:solidFill>
                  <a:srgbClr val="000000"/>
                </a:solidFill>
              </a:rPr>
              <a:t>www.janbosch.com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38" y="190500"/>
            <a:ext cx="12049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344"/>
            <a:ext cx="2222349" cy="140868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913" y="6210300"/>
            <a:ext cx="8501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68275" indent="-168275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en-US" sz="1600" dirty="0"/>
              <a:t>Sprint 17 reporting workshop</a:t>
            </a:r>
          </a:p>
        </p:txBody>
      </p:sp>
    </p:spTree>
    <p:extLst>
      <p:ext uri="{BB962C8B-B14F-4D97-AF65-F5344CB8AC3E}">
        <p14:creationId xmlns:p14="http://schemas.microsoft.com/office/powerpoint/2010/main" val="3387941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" y="1610126"/>
            <a:ext cx="9148384" cy="4240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0225"/>
            <a:ext cx="8229600" cy="3560174"/>
          </a:xfr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Digitalization</a:t>
            </a:r>
            <a:r>
              <a:rPr lang="en-US" sz="3600" dirty="0">
                <a:solidFill>
                  <a:srgbClr val="FFFFFF"/>
                </a:solidFill>
              </a:rPr>
              <a:t> is the use of digital technologies to change a </a:t>
            </a:r>
            <a:r>
              <a:rPr lang="en-US" sz="3600" b="1" dirty="0">
                <a:solidFill>
                  <a:srgbClr val="FFFFFF"/>
                </a:solidFill>
              </a:rPr>
              <a:t>business model </a:t>
            </a:r>
            <a:r>
              <a:rPr lang="en-US" sz="3600" dirty="0">
                <a:solidFill>
                  <a:srgbClr val="FFFFFF"/>
                </a:solidFill>
              </a:rPr>
              <a:t>and provide </a:t>
            </a:r>
            <a:r>
              <a:rPr lang="en-US" sz="3600" b="1" dirty="0">
                <a:solidFill>
                  <a:srgbClr val="FFFFFF"/>
                </a:solidFill>
              </a:rPr>
              <a:t>new revenue</a:t>
            </a:r>
            <a:r>
              <a:rPr lang="en-US" sz="3600" dirty="0">
                <a:solidFill>
                  <a:srgbClr val="FFFFFF"/>
                </a:solidFill>
              </a:rPr>
              <a:t> and </a:t>
            </a:r>
            <a:r>
              <a:rPr lang="en-US" sz="3600" b="1" dirty="0">
                <a:solidFill>
                  <a:srgbClr val="FFFFFF"/>
                </a:solidFill>
              </a:rPr>
              <a:t>value-producing opportunities</a:t>
            </a:r>
            <a:r>
              <a:rPr lang="en-US" sz="3600" dirty="0">
                <a:solidFill>
                  <a:srgbClr val="FFFFFF"/>
                </a:solidFill>
              </a:rPr>
              <a:t>; it is the process of moving to a </a:t>
            </a:r>
            <a:r>
              <a:rPr lang="en-US" sz="3600" b="1" dirty="0">
                <a:solidFill>
                  <a:srgbClr val="FFFFFF"/>
                </a:solidFill>
              </a:rPr>
              <a:t>digital business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 Gartner</a:t>
            </a:r>
          </a:p>
        </p:txBody>
      </p:sp>
    </p:spTree>
    <p:extLst>
      <p:ext uri="{BB962C8B-B14F-4D97-AF65-F5344CB8AC3E}">
        <p14:creationId xmlns:p14="http://schemas.microsoft.com/office/powerpoint/2010/main" val="54739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3" y="1340936"/>
            <a:ext cx="9144000" cy="51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4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D8DE3C-0A23-BD4C-8575-35D81A43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7859"/>
          </a:xfrm>
        </p:spPr>
        <p:txBody>
          <a:bodyPr>
            <a:normAutofit/>
          </a:bodyPr>
          <a:lstStyle/>
          <a:p>
            <a:r>
              <a:rPr lang="sv-SE" dirty="0"/>
              <a:t>ISPMA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3D3027-D3A1-1D43-8B8E-4B635AEC8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7859"/>
            <a:ext cx="9144000" cy="6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4C6E6F-E2BD-0348-9B69-CA4A3F85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Technology Evolution</a:t>
            </a:r>
          </a:p>
        </p:txBody>
      </p:sp>
      <p:pic>
        <p:nvPicPr>
          <p:cNvPr id="6" name="Picture 5" descr="A picture containing road, object, gear, motorcycle&#10;&#10;Description automatically generated">
            <a:extLst>
              <a:ext uri="{FF2B5EF4-FFF2-40B4-BE49-F238E27FC236}">
                <a16:creationId xmlns:a16="http://schemas.microsoft.com/office/drawing/2014/main" id="{4C6CB273-CE0B-2746-903C-D5AE540F5A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45" y="2915366"/>
            <a:ext cx="1518597" cy="10123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AA22D3-5E24-514A-A21B-EFB57A8AA67C}"/>
              </a:ext>
            </a:extLst>
          </p:cNvPr>
          <p:cNvCxnSpPr>
            <a:cxnSpLocks/>
          </p:cNvCxnSpPr>
          <p:nvPr/>
        </p:nvCxnSpPr>
        <p:spPr>
          <a:xfrm>
            <a:off x="105950" y="4199227"/>
            <a:ext cx="897660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A04837E6-C440-F843-A1C3-0DD01D6F4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22" y="2921102"/>
            <a:ext cx="1354395" cy="1015796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DD018042-68B4-A54B-AD42-DA2D4DF38C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84" y="2911964"/>
            <a:ext cx="1522043" cy="1015798"/>
          </a:xfrm>
          <a:prstGeom prst="rect">
            <a:avLst/>
          </a:prstGeom>
        </p:spPr>
      </p:pic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990D9BB7-2671-7A4A-A513-CABA2E780A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07" y="2921102"/>
            <a:ext cx="1356281" cy="1015798"/>
          </a:xfrm>
          <a:prstGeom prst="rect">
            <a:avLst/>
          </a:prstGeom>
        </p:spPr>
      </p:pic>
      <p:pic>
        <p:nvPicPr>
          <p:cNvPr id="11" name="Picture 2" descr="Image result for artificial intelligence">
            <a:extLst>
              <a:ext uri="{FF2B5EF4-FFF2-40B4-BE49-F238E27FC236}">
                <a16:creationId xmlns:a16="http://schemas.microsoft.com/office/drawing/2014/main" id="{3E6F15A4-0ACA-BF45-8B57-D6DF5A0A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946" y="2921102"/>
            <a:ext cx="2036613" cy="10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92C03E-7AA8-DE45-B2BC-7844D0BEE86F}"/>
              </a:ext>
            </a:extLst>
          </p:cNvPr>
          <p:cNvSpPr txBox="1"/>
          <p:nvPr/>
        </p:nvSpPr>
        <p:spPr>
          <a:xfrm>
            <a:off x="336191" y="448497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BC1171-2AD4-964C-AB77-ABEADE45ED2C}"/>
              </a:ext>
            </a:extLst>
          </p:cNvPr>
          <p:cNvSpPr txBox="1"/>
          <p:nvPr/>
        </p:nvSpPr>
        <p:spPr>
          <a:xfrm>
            <a:off x="2085087" y="4484978"/>
            <a:ext cx="120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5007C7-EE7A-724E-AAE2-0A35A2130D4A}"/>
              </a:ext>
            </a:extLst>
          </p:cNvPr>
          <p:cNvSpPr txBox="1"/>
          <p:nvPr/>
        </p:nvSpPr>
        <p:spPr>
          <a:xfrm>
            <a:off x="3913883" y="4459046"/>
            <a:ext cx="100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1BAA-FEB8-224B-860D-00F88CE467A0}"/>
              </a:ext>
            </a:extLst>
          </p:cNvPr>
          <p:cNvSpPr txBox="1"/>
          <p:nvPr/>
        </p:nvSpPr>
        <p:spPr>
          <a:xfrm>
            <a:off x="5768089" y="4459046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8B5F3-10E9-A54A-B867-94E4AC5D1AA0}"/>
              </a:ext>
            </a:extLst>
          </p:cNvPr>
          <p:cNvSpPr txBox="1"/>
          <p:nvPr/>
        </p:nvSpPr>
        <p:spPr>
          <a:xfrm>
            <a:off x="7015791" y="4459046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artificial intelligence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B95357-B67A-A44A-B55D-7E7F4995ED7E}"/>
              </a:ext>
            </a:extLst>
          </p:cNvPr>
          <p:cNvGrpSpPr/>
          <p:nvPr/>
        </p:nvGrpSpPr>
        <p:grpSpPr>
          <a:xfrm>
            <a:off x="3657584" y="1858480"/>
            <a:ext cx="5424975" cy="1013307"/>
            <a:chOff x="3657584" y="1858480"/>
            <a:chExt cx="5424975" cy="1013307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F0B488A8-147A-0A48-B6CC-9F2EBA7B54F4}"/>
                </a:ext>
              </a:extLst>
            </p:cNvPr>
            <p:cNvSpPr/>
            <p:nvPr/>
          </p:nvSpPr>
          <p:spPr>
            <a:xfrm rot="16200000">
              <a:off x="6121710" y="-89062"/>
              <a:ext cx="496723" cy="5424975"/>
            </a:xfrm>
            <a:prstGeom prst="rightBrace">
              <a:avLst>
                <a:gd name="adj1" fmla="val 8333"/>
                <a:gd name="adj2" fmla="val 50219"/>
              </a:avLst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10D8DA-021B-0F44-A958-E22F602A955F}"/>
                </a:ext>
              </a:extLst>
            </p:cNvPr>
            <p:cNvSpPr txBox="1"/>
            <p:nvPr/>
          </p:nvSpPr>
          <p:spPr>
            <a:xfrm>
              <a:off x="5465955" y="1858480"/>
              <a:ext cx="1803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 err="1"/>
                <a:t>digitalization</a:t>
              </a:r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F20B-1D95-7949-B0A4-5C35247A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Business Evolution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3CC6AD-9492-594C-B11E-2F7B8D13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" y="2091105"/>
            <a:ext cx="9144000" cy="400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4DE603-C4DF-EB4C-BE5F-CE2107ACD0DE}"/>
              </a:ext>
            </a:extLst>
          </p:cNvPr>
          <p:cNvSpPr/>
          <p:nvPr/>
        </p:nvSpPr>
        <p:spPr>
          <a:xfrm>
            <a:off x="1494258" y="3824817"/>
            <a:ext cx="865724" cy="61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/>
              <a:t>conventional</a:t>
            </a:r>
            <a:r>
              <a:rPr lang="sv-SE" sz="900" dirty="0"/>
              <a:t> </a:t>
            </a:r>
            <a:r>
              <a:rPr lang="sv-SE" sz="900" dirty="0" err="1"/>
              <a:t>expressed</a:t>
            </a:r>
            <a:r>
              <a:rPr lang="sv-SE" sz="900" dirty="0"/>
              <a:t> </a:t>
            </a:r>
            <a:r>
              <a:rPr lang="sv-SE" sz="900" dirty="0" err="1"/>
              <a:t>customer</a:t>
            </a:r>
            <a:r>
              <a:rPr lang="sv-SE" sz="900" dirty="0"/>
              <a:t> </a:t>
            </a:r>
            <a:r>
              <a:rPr lang="sv-SE" sz="900" dirty="0" err="1"/>
              <a:t>need</a:t>
            </a:r>
            <a:endParaRPr lang="sv-SE" sz="9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D37EC3-B78B-114A-8824-8755B337DBAD}"/>
              </a:ext>
            </a:extLst>
          </p:cNvPr>
          <p:cNvSpPr/>
          <p:nvPr/>
        </p:nvSpPr>
        <p:spPr>
          <a:xfrm>
            <a:off x="1494258" y="2341497"/>
            <a:ext cx="806349" cy="56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/>
              <a:t>novel</a:t>
            </a:r>
            <a:endParaRPr lang="sv-SE" sz="900" dirty="0"/>
          </a:p>
          <a:p>
            <a:pPr algn="ctr"/>
            <a:r>
              <a:rPr lang="sv-SE" sz="900" dirty="0" err="1"/>
              <a:t>expressed</a:t>
            </a:r>
            <a:r>
              <a:rPr lang="sv-SE" sz="900" dirty="0"/>
              <a:t> </a:t>
            </a:r>
            <a:r>
              <a:rPr lang="sv-SE" sz="900" dirty="0" err="1"/>
              <a:t>customer</a:t>
            </a:r>
            <a:r>
              <a:rPr lang="sv-SE" sz="900" dirty="0"/>
              <a:t> </a:t>
            </a:r>
            <a:r>
              <a:rPr lang="sv-SE" sz="900" dirty="0" err="1"/>
              <a:t>need</a:t>
            </a:r>
            <a:endParaRPr lang="sv-SE" sz="900" dirty="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B95C072-1349-5C48-BC74-32C520BC79E7}"/>
              </a:ext>
            </a:extLst>
          </p:cNvPr>
          <p:cNvSpPr/>
          <p:nvPr/>
        </p:nvSpPr>
        <p:spPr>
          <a:xfrm>
            <a:off x="1716508" y="2906184"/>
            <a:ext cx="237067" cy="9186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F5A3721-7E19-F34C-853E-5D0EC5FE7A56}"/>
              </a:ext>
            </a:extLst>
          </p:cNvPr>
          <p:cNvSpPr/>
          <p:nvPr/>
        </p:nvSpPr>
        <p:spPr>
          <a:xfrm rot="2603066">
            <a:off x="911118" y="3559159"/>
            <a:ext cx="706966" cy="17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31600C7-2305-CE46-8C64-DD245E61B266}"/>
              </a:ext>
            </a:extLst>
          </p:cNvPr>
          <p:cNvSpPr/>
          <p:nvPr/>
        </p:nvSpPr>
        <p:spPr>
          <a:xfrm rot="19164205">
            <a:off x="890976" y="3010942"/>
            <a:ext cx="706966" cy="17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114CC1-7EE2-1042-8137-A01DE8606E1B}"/>
              </a:ext>
            </a:extLst>
          </p:cNvPr>
          <p:cNvSpPr/>
          <p:nvPr/>
        </p:nvSpPr>
        <p:spPr>
          <a:xfrm>
            <a:off x="429400" y="3177117"/>
            <a:ext cx="747359" cy="474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real </a:t>
            </a:r>
            <a:r>
              <a:rPr lang="sv-SE" sz="900" dirty="0" err="1"/>
              <a:t>customer</a:t>
            </a:r>
            <a:r>
              <a:rPr lang="sv-SE" sz="900" dirty="0"/>
              <a:t> </a:t>
            </a:r>
            <a:r>
              <a:rPr lang="sv-SE" sz="900" dirty="0" err="1"/>
              <a:t>need</a:t>
            </a:r>
            <a:endParaRPr lang="sv-SE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0CC35-C299-0448-8876-2425436FC632}"/>
              </a:ext>
            </a:extLst>
          </p:cNvPr>
          <p:cNvSpPr txBox="1"/>
          <p:nvPr/>
        </p:nvSpPr>
        <p:spPr>
          <a:xfrm>
            <a:off x="1884535" y="3192376"/>
            <a:ext cx="7521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/>
              <a:t>new</a:t>
            </a:r>
            <a:br>
              <a:rPr lang="sv-SE" sz="900" dirty="0"/>
            </a:br>
            <a:r>
              <a:rPr lang="sv-SE" sz="900" dirty="0" err="1"/>
              <a:t>technology</a:t>
            </a:r>
            <a:r>
              <a:rPr lang="sv-SE" sz="900" dirty="0"/>
              <a:t>/</a:t>
            </a:r>
            <a:br>
              <a:rPr lang="sv-SE" sz="900" dirty="0"/>
            </a:br>
            <a:r>
              <a:rPr lang="sv-SE" sz="900" dirty="0" err="1"/>
              <a:t>capability</a:t>
            </a:r>
            <a:endParaRPr lang="sv-SE" sz="9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A77D23-6C61-5A46-87AF-961A62604265}"/>
              </a:ext>
            </a:extLst>
          </p:cNvPr>
          <p:cNvCxnSpPr/>
          <p:nvPr/>
        </p:nvCxnSpPr>
        <p:spPr>
          <a:xfrm>
            <a:off x="2379133" y="4061883"/>
            <a:ext cx="549486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212ADD-5E58-3145-9061-6D9D05AF8C7C}"/>
              </a:ext>
            </a:extLst>
          </p:cNvPr>
          <p:cNvSpPr txBox="1"/>
          <p:nvPr/>
        </p:nvSpPr>
        <p:spPr>
          <a:xfrm>
            <a:off x="8014577" y="385915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 err="1"/>
              <a:t>traditional</a:t>
            </a:r>
            <a:br>
              <a:rPr lang="sv-SE" sz="900" dirty="0"/>
            </a:br>
            <a:r>
              <a:rPr lang="sv-SE" sz="900" dirty="0" err="1"/>
              <a:t>ecosystem</a:t>
            </a:r>
            <a:endParaRPr lang="sv-SE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FF5FD-91FF-414F-BF3F-E9DC3BE2ADEB}"/>
              </a:ext>
            </a:extLst>
          </p:cNvPr>
          <p:cNvSpPr txBox="1"/>
          <p:nvPr/>
        </p:nvSpPr>
        <p:spPr>
          <a:xfrm>
            <a:off x="2263814" y="4100395"/>
            <a:ext cx="6286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 err="1"/>
              <a:t>customer</a:t>
            </a:r>
            <a:br>
              <a:rPr lang="sv-SE" sz="900" dirty="0"/>
            </a:br>
            <a:r>
              <a:rPr lang="sv-SE" sz="900" dirty="0" err="1"/>
              <a:t>need</a:t>
            </a:r>
            <a:br>
              <a:rPr lang="sv-SE" sz="900" dirty="0"/>
            </a:br>
            <a:r>
              <a:rPr lang="sv-SE" sz="900" dirty="0" err="1"/>
              <a:t>centered</a:t>
            </a:r>
            <a:endParaRPr lang="sv-SE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BCAD9-B5E3-5E42-B533-FD109E987DCC}"/>
              </a:ext>
            </a:extLst>
          </p:cNvPr>
          <p:cNvSpPr txBox="1"/>
          <p:nvPr/>
        </p:nvSpPr>
        <p:spPr>
          <a:xfrm>
            <a:off x="7427812" y="4107978"/>
            <a:ext cx="6367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 err="1"/>
              <a:t>product</a:t>
            </a:r>
            <a:br>
              <a:rPr lang="sv-SE" sz="900" dirty="0"/>
            </a:br>
            <a:r>
              <a:rPr lang="sv-SE" sz="900" dirty="0" err="1"/>
              <a:t>capability</a:t>
            </a:r>
            <a:br>
              <a:rPr lang="sv-SE" sz="900" dirty="0"/>
            </a:br>
            <a:r>
              <a:rPr lang="sv-SE" sz="900" dirty="0" err="1"/>
              <a:t>centered</a:t>
            </a:r>
            <a:endParaRPr lang="sv-SE" sz="900" dirty="0"/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5564F990-DB70-AF48-9208-3438D26376AF}"/>
              </a:ext>
            </a:extLst>
          </p:cNvPr>
          <p:cNvSpPr/>
          <p:nvPr/>
        </p:nvSpPr>
        <p:spPr>
          <a:xfrm>
            <a:off x="2472267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0858A264-EFA1-6646-B04C-5E7C9F57DE52}"/>
              </a:ext>
            </a:extLst>
          </p:cNvPr>
          <p:cNvSpPr/>
          <p:nvPr/>
        </p:nvSpPr>
        <p:spPr>
          <a:xfrm>
            <a:off x="2862145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BFD30FBF-4D56-A641-ABDA-C0B2AFE08D92}"/>
              </a:ext>
            </a:extLst>
          </p:cNvPr>
          <p:cNvSpPr/>
          <p:nvPr/>
        </p:nvSpPr>
        <p:spPr>
          <a:xfrm>
            <a:off x="3235500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19" name="Curved Down Arrow 18">
            <a:extLst>
              <a:ext uri="{FF2B5EF4-FFF2-40B4-BE49-F238E27FC236}">
                <a16:creationId xmlns:a16="http://schemas.microsoft.com/office/drawing/2014/main" id="{1763C4D8-3100-6944-BF4D-4CE40CAB25DC}"/>
              </a:ext>
            </a:extLst>
          </p:cNvPr>
          <p:cNvSpPr/>
          <p:nvPr/>
        </p:nvSpPr>
        <p:spPr>
          <a:xfrm>
            <a:off x="3608855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F2A0AA65-1AE1-F246-9981-FFE9CB601637}"/>
              </a:ext>
            </a:extLst>
          </p:cNvPr>
          <p:cNvSpPr/>
          <p:nvPr/>
        </p:nvSpPr>
        <p:spPr>
          <a:xfrm>
            <a:off x="3982211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14ED06C3-0B9D-6241-9C01-2EDD938AC290}"/>
              </a:ext>
            </a:extLst>
          </p:cNvPr>
          <p:cNvSpPr/>
          <p:nvPr/>
        </p:nvSpPr>
        <p:spPr>
          <a:xfrm>
            <a:off x="4355566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1F3A7A96-DED7-D043-A279-D6FD6ADD878B}"/>
              </a:ext>
            </a:extLst>
          </p:cNvPr>
          <p:cNvSpPr/>
          <p:nvPr/>
        </p:nvSpPr>
        <p:spPr>
          <a:xfrm>
            <a:off x="4728921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FCCDB469-08E9-4745-B6B1-F14E5004018F}"/>
              </a:ext>
            </a:extLst>
          </p:cNvPr>
          <p:cNvSpPr/>
          <p:nvPr/>
        </p:nvSpPr>
        <p:spPr>
          <a:xfrm>
            <a:off x="5102276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60A82C11-74F6-6240-B5EE-0287AF5E2109}"/>
              </a:ext>
            </a:extLst>
          </p:cNvPr>
          <p:cNvSpPr/>
          <p:nvPr/>
        </p:nvSpPr>
        <p:spPr>
          <a:xfrm>
            <a:off x="5475632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5ADC36D8-2231-7943-85BD-0A105B9898D1}"/>
              </a:ext>
            </a:extLst>
          </p:cNvPr>
          <p:cNvSpPr/>
          <p:nvPr/>
        </p:nvSpPr>
        <p:spPr>
          <a:xfrm>
            <a:off x="5848987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AE99713-4A60-E048-8690-EFA69F4070D0}"/>
              </a:ext>
            </a:extLst>
          </p:cNvPr>
          <p:cNvSpPr/>
          <p:nvPr/>
        </p:nvSpPr>
        <p:spPr>
          <a:xfrm>
            <a:off x="6222342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7" name="Curved Down Arrow 26">
            <a:extLst>
              <a:ext uri="{FF2B5EF4-FFF2-40B4-BE49-F238E27FC236}">
                <a16:creationId xmlns:a16="http://schemas.microsoft.com/office/drawing/2014/main" id="{78EAE587-ACB1-8D44-8F89-5393C165F4F1}"/>
              </a:ext>
            </a:extLst>
          </p:cNvPr>
          <p:cNvSpPr/>
          <p:nvPr/>
        </p:nvSpPr>
        <p:spPr>
          <a:xfrm>
            <a:off x="6595697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44591C13-F2EB-784D-888B-E2B0EFC6CD6A}"/>
              </a:ext>
            </a:extLst>
          </p:cNvPr>
          <p:cNvSpPr/>
          <p:nvPr/>
        </p:nvSpPr>
        <p:spPr>
          <a:xfrm>
            <a:off x="6969053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1D61C68C-5506-C14B-9425-D4982BCD131A}"/>
              </a:ext>
            </a:extLst>
          </p:cNvPr>
          <p:cNvSpPr/>
          <p:nvPr/>
        </p:nvSpPr>
        <p:spPr>
          <a:xfrm>
            <a:off x="7342408" y="3827886"/>
            <a:ext cx="402372" cy="202724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ECC107-94A6-3A42-9AC1-4676EA3923EE}"/>
              </a:ext>
            </a:extLst>
          </p:cNvPr>
          <p:cNvCxnSpPr/>
          <p:nvPr/>
        </p:nvCxnSpPr>
        <p:spPr>
          <a:xfrm>
            <a:off x="2379133" y="2658284"/>
            <a:ext cx="549486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4BC724-986D-AC4E-BBE1-9FA329472102}"/>
              </a:ext>
            </a:extLst>
          </p:cNvPr>
          <p:cNvSpPr txBox="1"/>
          <p:nvPr/>
        </p:nvSpPr>
        <p:spPr>
          <a:xfrm>
            <a:off x="7956067" y="2455560"/>
            <a:ext cx="80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/>
              <a:t>new/</a:t>
            </a:r>
            <a:r>
              <a:rPr lang="sv-SE" sz="900" dirty="0" err="1"/>
              <a:t>evolved</a:t>
            </a:r>
            <a:br>
              <a:rPr lang="sv-SE" sz="900" dirty="0"/>
            </a:br>
            <a:r>
              <a:rPr lang="sv-SE" sz="900" dirty="0" err="1"/>
              <a:t>ecosystem</a:t>
            </a:r>
            <a:endParaRPr lang="sv-SE" sz="9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3EC7EE-8633-104A-A590-4A11A2B52BB8}"/>
              </a:ext>
            </a:extLst>
          </p:cNvPr>
          <p:cNvSpPr/>
          <p:nvPr/>
        </p:nvSpPr>
        <p:spPr>
          <a:xfrm>
            <a:off x="7607302" y="3977218"/>
            <a:ext cx="154412" cy="1561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2668A8-372B-9D42-99CE-A21E947CF1A5}"/>
              </a:ext>
            </a:extLst>
          </p:cNvPr>
          <p:cNvSpPr txBox="1"/>
          <p:nvPr/>
        </p:nvSpPr>
        <p:spPr>
          <a:xfrm>
            <a:off x="7693626" y="3391853"/>
            <a:ext cx="7377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 err="1"/>
              <a:t>incumbents</a:t>
            </a:r>
            <a:endParaRPr lang="sv-SE" sz="9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D03388-1673-F74A-B02E-6862E8E5292B}"/>
              </a:ext>
            </a:extLst>
          </p:cNvPr>
          <p:cNvCxnSpPr>
            <a:stCxn id="34" idx="2"/>
            <a:endCxn id="33" idx="7"/>
          </p:cNvCxnSpPr>
          <p:nvPr/>
        </p:nvCxnSpPr>
        <p:spPr>
          <a:xfrm flipH="1">
            <a:off x="7739101" y="3622685"/>
            <a:ext cx="323376" cy="377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A64473E-B459-B542-A846-06734B4C7ED5}"/>
              </a:ext>
            </a:extLst>
          </p:cNvPr>
          <p:cNvSpPr/>
          <p:nvPr/>
        </p:nvSpPr>
        <p:spPr>
          <a:xfrm>
            <a:off x="2436289" y="2595516"/>
            <a:ext cx="154412" cy="156160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B115A5-4E4C-DA42-85A8-10A399FC077E}"/>
              </a:ext>
            </a:extLst>
          </p:cNvPr>
          <p:cNvSpPr txBox="1"/>
          <p:nvPr/>
        </p:nvSpPr>
        <p:spPr>
          <a:xfrm>
            <a:off x="2488151" y="2010150"/>
            <a:ext cx="8066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/>
              <a:t>new </a:t>
            </a:r>
            <a:r>
              <a:rPr lang="sv-SE" sz="900" dirty="0" err="1"/>
              <a:t>entrants</a:t>
            </a:r>
            <a:endParaRPr lang="sv-SE" sz="9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2249A1-2C13-624A-8702-BFA22D8D4271}"/>
              </a:ext>
            </a:extLst>
          </p:cNvPr>
          <p:cNvCxnSpPr>
            <a:stCxn id="38" idx="2"/>
            <a:endCxn id="37" idx="7"/>
          </p:cNvCxnSpPr>
          <p:nvPr/>
        </p:nvCxnSpPr>
        <p:spPr>
          <a:xfrm flipH="1">
            <a:off x="2568088" y="2240982"/>
            <a:ext cx="323379" cy="377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06E8ADE5-EEE2-6B4A-A4B7-99067D460B8E}"/>
              </a:ext>
            </a:extLst>
          </p:cNvPr>
          <p:cNvSpPr/>
          <p:nvPr/>
        </p:nvSpPr>
        <p:spPr>
          <a:xfrm>
            <a:off x="4680732" y="2580204"/>
            <a:ext cx="154412" cy="156160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BA4BB2-302D-DB4A-8A46-A11957FE0C13}"/>
              </a:ext>
            </a:extLst>
          </p:cNvPr>
          <p:cNvSpPr/>
          <p:nvPr/>
        </p:nvSpPr>
        <p:spPr>
          <a:xfrm>
            <a:off x="6925175" y="2564893"/>
            <a:ext cx="154412" cy="156160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437BF0-EA7F-E649-9AF8-AEF31C548239}"/>
              </a:ext>
            </a:extLst>
          </p:cNvPr>
          <p:cNvCxnSpPr>
            <a:cxnSpLocks/>
            <a:stCxn id="38" idx="2"/>
            <a:endCxn id="40" idx="1"/>
          </p:cNvCxnSpPr>
          <p:nvPr/>
        </p:nvCxnSpPr>
        <p:spPr>
          <a:xfrm>
            <a:off x="2891467" y="2240982"/>
            <a:ext cx="1811878" cy="362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2B66EB7-8A83-FD46-94FF-CF080155FA7A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>
            <a:off x="2891467" y="2240982"/>
            <a:ext cx="4056321" cy="346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Up Arrow 48">
            <a:extLst>
              <a:ext uri="{FF2B5EF4-FFF2-40B4-BE49-F238E27FC236}">
                <a16:creationId xmlns:a16="http://schemas.microsoft.com/office/drawing/2014/main" id="{033BF2A6-E8CF-074F-9A48-A6D736FE1B1A}"/>
              </a:ext>
            </a:extLst>
          </p:cNvPr>
          <p:cNvSpPr/>
          <p:nvPr/>
        </p:nvSpPr>
        <p:spPr>
          <a:xfrm rot="18927292">
            <a:off x="7328603" y="2572305"/>
            <a:ext cx="164105" cy="10145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0" name="Up Arrow 49">
            <a:extLst>
              <a:ext uri="{FF2B5EF4-FFF2-40B4-BE49-F238E27FC236}">
                <a16:creationId xmlns:a16="http://schemas.microsoft.com/office/drawing/2014/main" id="{BAE8765F-A522-314B-B79C-F751863EEDBF}"/>
              </a:ext>
            </a:extLst>
          </p:cNvPr>
          <p:cNvSpPr/>
          <p:nvPr/>
        </p:nvSpPr>
        <p:spPr>
          <a:xfrm rot="17109222" flipH="1">
            <a:off x="6263300" y="1667542"/>
            <a:ext cx="164427" cy="2879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1" name="Up Arrow 50">
            <a:extLst>
              <a:ext uri="{FF2B5EF4-FFF2-40B4-BE49-F238E27FC236}">
                <a16:creationId xmlns:a16="http://schemas.microsoft.com/office/drawing/2014/main" id="{FA6268D8-9ACC-DD4E-B7C8-9D720A8ACE48}"/>
              </a:ext>
            </a:extLst>
          </p:cNvPr>
          <p:cNvSpPr/>
          <p:nvPr/>
        </p:nvSpPr>
        <p:spPr>
          <a:xfrm rot="16718482" flipH="1">
            <a:off x="5077079" y="552068"/>
            <a:ext cx="176777" cy="51715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6B27EC-48FC-504A-BFEF-FCC2DF649B57}"/>
              </a:ext>
            </a:extLst>
          </p:cNvPr>
          <p:cNvSpPr txBox="1"/>
          <p:nvPr/>
        </p:nvSpPr>
        <p:spPr>
          <a:xfrm>
            <a:off x="3945439" y="2771562"/>
            <a:ext cx="2137124" cy="2308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  <a:alpha val="7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ctr"/>
            <a:r>
              <a:rPr lang="sv-SE" sz="900" dirty="0" err="1"/>
              <a:t>novel</a:t>
            </a:r>
            <a:r>
              <a:rPr lang="sv-SE" sz="900" dirty="0"/>
              <a:t>, </a:t>
            </a:r>
            <a:r>
              <a:rPr lang="sv-SE" sz="900" dirty="0" err="1"/>
              <a:t>better</a:t>
            </a:r>
            <a:r>
              <a:rPr lang="sv-SE" sz="900" dirty="0"/>
              <a:t> </a:t>
            </a:r>
            <a:r>
              <a:rPr lang="sv-SE" sz="900" dirty="0" err="1"/>
              <a:t>way</a:t>
            </a:r>
            <a:r>
              <a:rPr lang="sv-SE" sz="900" dirty="0"/>
              <a:t> to </a:t>
            </a:r>
            <a:r>
              <a:rPr lang="sv-SE" sz="900" dirty="0" err="1"/>
              <a:t>meet</a:t>
            </a:r>
            <a:r>
              <a:rPr lang="sv-SE" sz="900" dirty="0"/>
              <a:t> </a:t>
            </a:r>
            <a:r>
              <a:rPr lang="sv-SE" sz="900" dirty="0" err="1"/>
              <a:t>customer</a:t>
            </a:r>
            <a:r>
              <a:rPr lang="sv-SE" sz="900" dirty="0"/>
              <a:t> </a:t>
            </a:r>
            <a:r>
              <a:rPr lang="sv-SE" sz="900" dirty="0" err="1"/>
              <a:t>need</a:t>
            </a:r>
            <a:endParaRPr lang="sv-SE" sz="9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D45246-C518-494C-AE33-7D02B6142187}"/>
              </a:ext>
            </a:extLst>
          </p:cNvPr>
          <p:cNvSpPr txBox="1"/>
          <p:nvPr/>
        </p:nvSpPr>
        <p:spPr>
          <a:xfrm>
            <a:off x="3999432" y="4146818"/>
            <a:ext cx="2020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 err="1"/>
              <a:t>traditional</a:t>
            </a:r>
            <a:r>
              <a:rPr lang="sv-SE" sz="900" dirty="0"/>
              <a:t> </a:t>
            </a:r>
            <a:r>
              <a:rPr lang="sv-SE" sz="900" dirty="0" err="1"/>
              <a:t>way</a:t>
            </a:r>
            <a:r>
              <a:rPr lang="sv-SE" sz="900" dirty="0"/>
              <a:t> to </a:t>
            </a:r>
            <a:r>
              <a:rPr lang="sv-SE" sz="900" dirty="0" err="1"/>
              <a:t>meet</a:t>
            </a:r>
            <a:r>
              <a:rPr lang="sv-SE" sz="900" dirty="0"/>
              <a:t> </a:t>
            </a:r>
            <a:r>
              <a:rPr lang="sv-SE" sz="900" dirty="0" err="1"/>
              <a:t>customer</a:t>
            </a:r>
            <a:r>
              <a:rPr lang="sv-SE" sz="900" dirty="0"/>
              <a:t> </a:t>
            </a:r>
            <a:r>
              <a:rPr lang="sv-SE" sz="900" dirty="0" err="1"/>
              <a:t>need</a:t>
            </a:r>
            <a:endParaRPr lang="sv-SE" sz="9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C61016-1057-5443-B304-6C1BB59EED84}"/>
              </a:ext>
            </a:extLst>
          </p:cNvPr>
          <p:cNvSpPr/>
          <p:nvPr/>
        </p:nvSpPr>
        <p:spPr>
          <a:xfrm>
            <a:off x="2412700" y="4592726"/>
            <a:ext cx="356001" cy="3284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15B7D23-DB55-B049-AD68-A1DA90BF1668}"/>
              </a:ext>
            </a:extLst>
          </p:cNvPr>
          <p:cNvSpPr/>
          <p:nvPr/>
        </p:nvSpPr>
        <p:spPr>
          <a:xfrm>
            <a:off x="7557191" y="4600110"/>
            <a:ext cx="356001" cy="3284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B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7F4A24-627F-F04D-B827-8CCFDD4B9B1F}"/>
              </a:ext>
            </a:extLst>
          </p:cNvPr>
          <p:cNvSpPr/>
          <p:nvPr/>
        </p:nvSpPr>
        <p:spPr>
          <a:xfrm>
            <a:off x="2650256" y="3228209"/>
            <a:ext cx="356001" cy="3284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C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1C39DB3-D289-004D-B6E9-EB4B1F8C127F}"/>
              </a:ext>
            </a:extLst>
          </p:cNvPr>
          <p:cNvSpPr/>
          <p:nvPr/>
        </p:nvSpPr>
        <p:spPr>
          <a:xfrm>
            <a:off x="2116266" y="1940108"/>
            <a:ext cx="356001" cy="3284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D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2902B5-FD07-2942-9346-3BC8FDF37D12}"/>
              </a:ext>
            </a:extLst>
          </p:cNvPr>
          <p:cNvSpPr/>
          <p:nvPr/>
        </p:nvSpPr>
        <p:spPr>
          <a:xfrm>
            <a:off x="8406513" y="3332901"/>
            <a:ext cx="356001" cy="3284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5E7F6-A775-AE47-A7D0-26696420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Disruption</a:t>
            </a:r>
            <a:r>
              <a:rPr lang="sv-SE" dirty="0"/>
              <a:t>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32A61-0EE0-994C-AEC7-32F7D08798B9}"/>
              </a:ext>
            </a:extLst>
          </p:cNvPr>
          <p:cNvSpPr txBox="1"/>
          <p:nvPr/>
        </p:nvSpPr>
        <p:spPr>
          <a:xfrm>
            <a:off x="859259" y="6214029"/>
            <a:ext cx="744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Expressed</a:t>
            </a:r>
            <a:r>
              <a:rPr lang="sv-SE" dirty="0"/>
              <a:t>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= </a:t>
            </a:r>
            <a:r>
              <a:rPr lang="sv-SE" sz="2400" b="1" dirty="0"/>
              <a:t>f</a:t>
            </a:r>
            <a:r>
              <a:rPr lang="sv-SE" dirty="0"/>
              <a:t>(real </a:t>
            </a:r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, </a:t>
            </a:r>
            <a:r>
              <a:rPr lang="sv-SE" dirty="0" err="1"/>
              <a:t>technology</a:t>
            </a:r>
            <a:r>
              <a:rPr lang="sv-SE" dirty="0"/>
              <a:t> </a:t>
            </a:r>
            <a:r>
              <a:rPr lang="sv-SE" dirty="0" err="1"/>
              <a:t>capability</a:t>
            </a:r>
            <a:r>
              <a:rPr lang="sv-SE" dirty="0"/>
              <a:t>, </a:t>
            </a:r>
            <a:r>
              <a:rPr lang="sv-SE" dirty="0" err="1"/>
              <a:t>cost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881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8223-49D1-C74B-AC8F-05D380C6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sv-SE" dirty="0" err="1"/>
              <a:t>Instantiated</a:t>
            </a:r>
            <a:r>
              <a:rPr lang="sv-SE" dirty="0"/>
              <a:t> For </a:t>
            </a:r>
            <a:r>
              <a:rPr lang="sv-SE" dirty="0" err="1"/>
              <a:t>Digitalization</a:t>
            </a:r>
            <a:endParaRPr lang="sv-SE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18F4B5-9D73-A948-B71B-64E0E24A427F}"/>
              </a:ext>
            </a:extLst>
          </p:cNvPr>
          <p:cNvSpPr/>
          <p:nvPr/>
        </p:nvSpPr>
        <p:spPr>
          <a:xfrm>
            <a:off x="1294340" y="4301140"/>
            <a:ext cx="1078762" cy="69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conventional</a:t>
            </a:r>
            <a:r>
              <a:rPr lang="sv-SE" sz="1200" dirty="0"/>
              <a:t> </a:t>
            </a:r>
            <a:r>
              <a:rPr lang="sv-SE" sz="1200" dirty="0" err="1"/>
              <a:t>expressed</a:t>
            </a:r>
            <a:r>
              <a:rPr lang="sv-SE" sz="1200" dirty="0"/>
              <a:t> </a:t>
            </a:r>
            <a:r>
              <a:rPr lang="sv-SE" sz="1200" dirty="0" err="1"/>
              <a:t>customer</a:t>
            </a:r>
            <a:r>
              <a:rPr lang="sv-SE" sz="1200" dirty="0"/>
              <a:t> </a:t>
            </a:r>
            <a:r>
              <a:rPr lang="sv-SE" sz="1200" dirty="0" err="1"/>
              <a:t>need</a:t>
            </a:r>
            <a:endParaRPr lang="sv-SE" sz="1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E093C2-B8F7-4343-8520-839403962623}"/>
              </a:ext>
            </a:extLst>
          </p:cNvPr>
          <p:cNvSpPr/>
          <p:nvPr/>
        </p:nvSpPr>
        <p:spPr>
          <a:xfrm>
            <a:off x="1294340" y="2377218"/>
            <a:ext cx="1078762" cy="699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novel</a:t>
            </a:r>
            <a:r>
              <a:rPr lang="sv-SE" sz="1200" dirty="0"/>
              <a:t> </a:t>
            </a:r>
            <a:r>
              <a:rPr lang="sv-SE" sz="1200" dirty="0" err="1"/>
              <a:t>expressed</a:t>
            </a:r>
            <a:r>
              <a:rPr lang="sv-SE" sz="1200" dirty="0"/>
              <a:t> </a:t>
            </a:r>
            <a:r>
              <a:rPr lang="sv-SE" sz="1200" dirty="0" err="1"/>
              <a:t>customer</a:t>
            </a:r>
            <a:r>
              <a:rPr lang="sv-SE" sz="1200" dirty="0"/>
              <a:t> </a:t>
            </a:r>
            <a:r>
              <a:rPr lang="sv-SE" sz="1200" dirty="0" err="1"/>
              <a:t>need</a:t>
            </a:r>
            <a:endParaRPr lang="sv-SE" sz="12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84B61FA5-9F55-6847-AD6D-46B12ECD7FB9}"/>
              </a:ext>
            </a:extLst>
          </p:cNvPr>
          <p:cNvSpPr/>
          <p:nvPr/>
        </p:nvSpPr>
        <p:spPr>
          <a:xfrm>
            <a:off x="1655324" y="3076295"/>
            <a:ext cx="316089" cy="12248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1D93A96-D9D2-254A-BFEA-63E06344C087}"/>
              </a:ext>
            </a:extLst>
          </p:cNvPr>
          <p:cNvSpPr/>
          <p:nvPr/>
        </p:nvSpPr>
        <p:spPr>
          <a:xfrm rot="2603066">
            <a:off x="581470" y="3946930"/>
            <a:ext cx="942621" cy="23142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F575BC1-D94D-C649-9EBA-5B6C3EF6C46C}"/>
              </a:ext>
            </a:extLst>
          </p:cNvPr>
          <p:cNvSpPr/>
          <p:nvPr/>
        </p:nvSpPr>
        <p:spPr>
          <a:xfrm rot="19164205">
            <a:off x="554614" y="3215974"/>
            <a:ext cx="942621" cy="23142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DAEE828-838A-3A44-85C6-F1CAB1A9CE37}"/>
              </a:ext>
            </a:extLst>
          </p:cNvPr>
          <p:cNvSpPr/>
          <p:nvPr/>
        </p:nvSpPr>
        <p:spPr>
          <a:xfrm>
            <a:off x="88991" y="3437540"/>
            <a:ext cx="846667" cy="632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real </a:t>
            </a:r>
            <a:r>
              <a:rPr lang="sv-SE" sz="1200" dirty="0" err="1"/>
              <a:t>customer</a:t>
            </a:r>
            <a:r>
              <a:rPr lang="sv-SE" sz="1200" dirty="0"/>
              <a:t> </a:t>
            </a:r>
            <a:r>
              <a:rPr lang="sv-SE" sz="1200" dirty="0" err="1"/>
              <a:t>need</a:t>
            </a:r>
            <a:endParaRPr lang="sv-S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4A330-380C-C944-B89C-06B3C5FB64F2}"/>
              </a:ext>
            </a:extLst>
          </p:cNvPr>
          <p:cNvSpPr txBox="1"/>
          <p:nvPr/>
        </p:nvSpPr>
        <p:spPr>
          <a:xfrm>
            <a:off x="1833407" y="3457885"/>
            <a:ext cx="93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/>
              <a:t>new</a:t>
            </a:r>
            <a:br>
              <a:rPr lang="sv-SE" sz="1200" dirty="0"/>
            </a:br>
            <a:r>
              <a:rPr lang="sv-SE" sz="1200" dirty="0" err="1"/>
              <a:t>technology</a:t>
            </a:r>
            <a:r>
              <a:rPr lang="sv-SE" sz="1200" dirty="0"/>
              <a:t>/</a:t>
            </a:r>
            <a:br>
              <a:rPr lang="sv-SE" sz="1200" dirty="0"/>
            </a:br>
            <a:r>
              <a:rPr lang="sv-SE" sz="1200" dirty="0" err="1"/>
              <a:t>capability</a:t>
            </a:r>
            <a:endParaRPr lang="sv-SE" sz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7ED2AF-E706-5346-B099-25D5517C9371}"/>
              </a:ext>
            </a:extLst>
          </p:cNvPr>
          <p:cNvCxnSpPr>
            <a:cxnSpLocks/>
          </p:cNvCxnSpPr>
          <p:nvPr/>
        </p:nvCxnSpPr>
        <p:spPr>
          <a:xfrm flipV="1">
            <a:off x="2305278" y="2730776"/>
            <a:ext cx="6743719" cy="1498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0">
            <a:extLst>
              <a:ext uri="{FF2B5EF4-FFF2-40B4-BE49-F238E27FC236}">
                <a16:creationId xmlns:a16="http://schemas.microsoft.com/office/drawing/2014/main" id="{5E53692D-49A3-1C44-AEC5-264A2278B24C}"/>
              </a:ext>
            </a:extLst>
          </p:cNvPr>
          <p:cNvSpPr/>
          <p:nvPr/>
        </p:nvSpPr>
        <p:spPr>
          <a:xfrm>
            <a:off x="2869723" y="2745763"/>
            <a:ext cx="214489" cy="1871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20608-1678-3441-A948-2D61EA06C76A}"/>
              </a:ext>
            </a:extLst>
          </p:cNvPr>
          <p:cNvSpPr txBox="1"/>
          <p:nvPr/>
        </p:nvSpPr>
        <p:spPr>
          <a:xfrm>
            <a:off x="2574393" y="4673673"/>
            <a:ext cx="86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err="1"/>
              <a:t>buy</a:t>
            </a:r>
            <a:r>
              <a:rPr lang="sv-SE" sz="1200" dirty="0"/>
              <a:t> &amp; </a:t>
            </a:r>
            <a:r>
              <a:rPr lang="sv-SE" sz="1200" dirty="0" err="1"/>
              <a:t>own</a:t>
            </a:r>
            <a:br>
              <a:rPr lang="sv-SE" sz="1200" dirty="0"/>
            </a:br>
            <a:r>
              <a:rPr lang="sv-SE" sz="1200" dirty="0" err="1"/>
              <a:t>product</a:t>
            </a:r>
            <a:endParaRPr lang="sv-S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808F6-748A-AB4A-8E85-6E8342EA6B35}"/>
              </a:ext>
            </a:extLst>
          </p:cNvPr>
          <p:cNvSpPr txBox="1"/>
          <p:nvPr/>
        </p:nvSpPr>
        <p:spPr>
          <a:xfrm>
            <a:off x="3006274" y="3184872"/>
            <a:ext cx="1416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connectivity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data </a:t>
            </a:r>
            <a:r>
              <a:rPr lang="sv-SE" sz="1200" dirty="0" err="1"/>
              <a:t>collection</a:t>
            </a:r>
            <a:r>
              <a:rPr lang="sv-SE" sz="1200" dirty="0"/>
              <a:t> &amp;</a:t>
            </a:r>
            <a:br>
              <a:rPr lang="sv-SE" sz="1200" dirty="0"/>
            </a:br>
            <a:r>
              <a:rPr lang="sv-SE" sz="1200" dirty="0" err="1"/>
              <a:t>analytics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continuous</a:t>
            </a:r>
            <a:br>
              <a:rPr lang="sv-SE" sz="1200" dirty="0"/>
            </a:br>
            <a:r>
              <a:rPr lang="sv-SE" sz="1200" dirty="0" err="1"/>
              <a:t>deployment</a:t>
            </a:r>
            <a:endParaRPr lang="sv-SE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16E2B1-A99F-B143-98A8-5634A3813BA9}"/>
              </a:ext>
            </a:extLst>
          </p:cNvPr>
          <p:cNvCxnSpPr>
            <a:cxnSpLocks/>
          </p:cNvCxnSpPr>
          <p:nvPr/>
        </p:nvCxnSpPr>
        <p:spPr>
          <a:xfrm>
            <a:off x="2305278" y="4617228"/>
            <a:ext cx="669621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AC0EC5-8ED2-174F-B673-11CE184CB22E}"/>
              </a:ext>
            </a:extLst>
          </p:cNvPr>
          <p:cNvSpPr txBox="1"/>
          <p:nvPr/>
        </p:nvSpPr>
        <p:spPr>
          <a:xfrm>
            <a:off x="2574393" y="2428728"/>
            <a:ext cx="1019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”as a service”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1504F234-2957-4F43-88FE-FBF9E91C074F}"/>
              </a:ext>
            </a:extLst>
          </p:cNvPr>
          <p:cNvSpPr/>
          <p:nvPr/>
        </p:nvSpPr>
        <p:spPr>
          <a:xfrm>
            <a:off x="4443345" y="2761153"/>
            <a:ext cx="214489" cy="1871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5AA32-D4A3-CD4D-8186-3B5F55DC49C6}"/>
              </a:ext>
            </a:extLst>
          </p:cNvPr>
          <p:cNvSpPr txBox="1"/>
          <p:nvPr/>
        </p:nvSpPr>
        <p:spPr>
          <a:xfrm>
            <a:off x="4240284" y="4689063"/>
            <a:ext cx="67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err="1"/>
              <a:t>physical</a:t>
            </a:r>
            <a:br>
              <a:rPr lang="sv-SE" sz="1200" dirty="0"/>
            </a:br>
            <a:r>
              <a:rPr lang="sv-SE" sz="1200" dirty="0" err="1"/>
              <a:t>offering</a:t>
            </a:r>
            <a:endParaRPr lang="sv-SE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F0EC1D-C118-544E-9F0A-AF9C955B13EC}"/>
              </a:ext>
            </a:extLst>
          </p:cNvPr>
          <p:cNvSpPr txBox="1"/>
          <p:nvPr/>
        </p:nvSpPr>
        <p:spPr>
          <a:xfrm>
            <a:off x="4579896" y="3200262"/>
            <a:ext cx="1409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pay</a:t>
            </a:r>
            <a:r>
              <a:rPr lang="sv-SE" sz="1200" dirty="0"/>
              <a:t> for </a:t>
            </a:r>
            <a:r>
              <a:rPr lang="sv-SE" sz="1200" dirty="0" err="1"/>
              <a:t>use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quality</a:t>
            </a:r>
            <a:r>
              <a:rPr lang="sv-SE" sz="1200" dirty="0"/>
              <a:t> of</a:t>
            </a:r>
            <a:br>
              <a:rPr lang="sv-SE" sz="1200" dirty="0"/>
            </a:br>
            <a:r>
              <a:rPr lang="sv-SE" sz="1200" dirty="0"/>
              <a:t>service </a:t>
            </a:r>
            <a:r>
              <a:rPr lang="sv-SE" sz="1200" dirty="0" err="1"/>
              <a:t>contracts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insights</a:t>
            </a:r>
            <a:r>
              <a:rPr lang="sv-SE" sz="1200" dirty="0"/>
              <a:t> </a:t>
            </a:r>
            <a:r>
              <a:rPr lang="sv-SE" sz="1200" dirty="0" err="1"/>
              <a:t>based</a:t>
            </a:r>
            <a:br>
              <a:rPr lang="sv-SE" sz="1200" dirty="0"/>
            </a:br>
            <a:r>
              <a:rPr lang="sv-SE" sz="1200" dirty="0"/>
              <a:t>on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3D48B2-D2B1-5B40-A890-A497C8014782}"/>
              </a:ext>
            </a:extLst>
          </p:cNvPr>
          <p:cNvSpPr txBox="1"/>
          <p:nvPr/>
        </p:nvSpPr>
        <p:spPr>
          <a:xfrm>
            <a:off x="4214856" y="2284501"/>
            <a:ext cx="67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/>
              <a:t>digital</a:t>
            </a:r>
            <a:br>
              <a:rPr lang="sv-SE" sz="1200" dirty="0"/>
            </a:br>
            <a:r>
              <a:rPr lang="sv-SE" sz="1200" dirty="0" err="1"/>
              <a:t>offering</a:t>
            </a:r>
            <a:endParaRPr lang="sv-SE" sz="1200" dirty="0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E88EA353-8F89-B241-93F4-F6A29C532E0A}"/>
              </a:ext>
            </a:extLst>
          </p:cNvPr>
          <p:cNvSpPr/>
          <p:nvPr/>
        </p:nvSpPr>
        <p:spPr>
          <a:xfrm>
            <a:off x="6233217" y="2745763"/>
            <a:ext cx="214489" cy="1871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E6E158-C816-E34E-8D59-8D552661F4C2}"/>
              </a:ext>
            </a:extLst>
          </p:cNvPr>
          <p:cNvSpPr txBox="1"/>
          <p:nvPr/>
        </p:nvSpPr>
        <p:spPr>
          <a:xfrm>
            <a:off x="5742836" y="4673673"/>
            <a:ext cx="125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err="1"/>
              <a:t>one-dimensional</a:t>
            </a:r>
            <a:br>
              <a:rPr lang="sv-SE" sz="1200" dirty="0"/>
            </a:br>
            <a:r>
              <a:rPr lang="sv-SE" sz="1200" dirty="0"/>
              <a:t>business </a:t>
            </a:r>
            <a:r>
              <a:rPr lang="sv-SE" sz="1200" dirty="0" err="1"/>
              <a:t>model</a:t>
            </a:r>
            <a:endParaRPr lang="sv-SE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CB02CE-7221-1142-9F3F-3912D73CF659}"/>
              </a:ext>
            </a:extLst>
          </p:cNvPr>
          <p:cNvSpPr txBox="1"/>
          <p:nvPr/>
        </p:nvSpPr>
        <p:spPr>
          <a:xfrm>
            <a:off x="5680666" y="2269111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/>
              <a:t>multi-</a:t>
            </a:r>
            <a:r>
              <a:rPr lang="sv-SE" sz="1200" dirty="0" err="1"/>
              <a:t>dimensional</a:t>
            </a:r>
            <a:br>
              <a:rPr lang="sv-SE" sz="1200" dirty="0"/>
            </a:br>
            <a:r>
              <a:rPr lang="sv-SE" sz="1200" dirty="0"/>
              <a:t>business </a:t>
            </a:r>
            <a:r>
              <a:rPr lang="sv-SE" sz="1200" dirty="0" err="1"/>
              <a:t>model</a:t>
            </a:r>
            <a:endParaRPr lang="sv-SE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F112F-E836-B542-BB33-6F09621BD098}"/>
              </a:ext>
            </a:extLst>
          </p:cNvPr>
          <p:cNvSpPr txBox="1"/>
          <p:nvPr/>
        </p:nvSpPr>
        <p:spPr>
          <a:xfrm>
            <a:off x="6380903" y="3208623"/>
            <a:ext cx="2426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monetizing</a:t>
            </a:r>
            <a:r>
              <a:rPr lang="sv-SE" sz="1200" dirty="0"/>
              <a:t> </a:t>
            </a:r>
            <a:r>
              <a:rPr lang="sv-SE" sz="1200" dirty="0" err="1"/>
              <a:t>aggregated</a:t>
            </a:r>
            <a:r>
              <a:rPr lang="sv-SE" sz="1200" dirty="0"/>
              <a:t>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subsidizing</a:t>
            </a:r>
            <a:r>
              <a:rPr lang="sv-SE" sz="1200" dirty="0"/>
              <a:t> </a:t>
            </a:r>
            <a:r>
              <a:rPr lang="sv-SE" sz="1200" dirty="0" err="1"/>
              <a:t>some</a:t>
            </a:r>
            <a:r>
              <a:rPr lang="sv-SE" sz="1200" dirty="0"/>
              <a:t> </a:t>
            </a:r>
            <a:r>
              <a:rPr lang="sv-SE" sz="1200" dirty="0" err="1"/>
              <a:t>ecosystem</a:t>
            </a:r>
            <a:br>
              <a:rPr lang="sv-SE" sz="1200" dirty="0"/>
            </a:br>
            <a:r>
              <a:rPr lang="sv-SE" sz="1200" dirty="0"/>
              <a:t>partner </a:t>
            </a:r>
            <a:r>
              <a:rPr lang="sv-SE" sz="1200" dirty="0" err="1"/>
              <a:t>types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network</a:t>
            </a:r>
            <a:r>
              <a:rPr lang="sv-SE" sz="1200" dirty="0"/>
              <a:t> </a:t>
            </a:r>
            <a:r>
              <a:rPr lang="sv-SE" sz="1200" dirty="0" err="1"/>
              <a:t>effects</a:t>
            </a:r>
            <a:r>
              <a:rPr lang="sv-SE" sz="1200" dirty="0"/>
              <a:t> &amp; </a:t>
            </a:r>
            <a:r>
              <a:rPr lang="sv-SE" sz="1200" dirty="0" err="1"/>
              <a:t>virtuous</a:t>
            </a:r>
            <a:r>
              <a:rPr lang="sv-SE" sz="1200" dirty="0"/>
              <a:t> </a:t>
            </a:r>
            <a:r>
              <a:rPr lang="sv-SE" sz="1200" dirty="0" err="1"/>
              <a:t>cycles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00940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9193-3353-8447-89AD-D67519A2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Traditional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45732-236C-ED47-9D95-76DA790D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69771"/>
            <a:ext cx="830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7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FB34-8E4F-0C47-AC5B-A63356F9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Continuous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040E7-EB7B-7C44-A69D-9F2569BF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62892"/>
            <a:ext cx="830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4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66260"/>
            <a:ext cx="9144000" cy="71212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ktangel 3"/>
          <p:cNvSpPr/>
          <p:nvPr/>
        </p:nvSpPr>
        <p:spPr>
          <a:xfrm>
            <a:off x="-2" y="912139"/>
            <a:ext cx="9144001" cy="1141331"/>
          </a:xfrm>
          <a:prstGeom prst="rect">
            <a:avLst/>
          </a:prstGeom>
          <a:solidFill>
            <a:srgbClr val="000000">
              <a:alpha val="1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200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38544" y="1108076"/>
            <a:ext cx="8939239" cy="86788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200" dirty="0">
                <a:solidFill>
                  <a:srgbClr val="217567"/>
                </a:solidFill>
                <a:latin typeface="+mj-lt"/>
                <a:cs typeface="Myriad Pro" charset="0"/>
              </a:rPr>
              <a:t>Mission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Myriad Pro" charset="0"/>
              </a:rPr>
              <a:t>: To significantly improve the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Myriad Pro" charset="0"/>
              </a:rPr>
              <a:t>digitalization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Myriad Pro" charset="0"/>
              </a:rPr>
              <a:t> capability of the European Software-Intensive industry</a:t>
            </a:r>
          </a:p>
          <a:p>
            <a:pPr marL="0" indent="0" eaLnBrk="1" hangingPunct="1">
              <a:buFont typeface="Arial" charset="0"/>
              <a:buNone/>
            </a:pPr>
            <a:endParaRPr lang="en-US" sz="1800" dirty="0">
              <a:solidFill>
                <a:srgbClr val="000000"/>
              </a:solidFill>
              <a:latin typeface="Myriad Pro" charset="0"/>
              <a:cs typeface="Myriad Pro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800" dirty="0">
              <a:solidFill>
                <a:srgbClr val="000000"/>
              </a:solidFill>
              <a:latin typeface="+mj-lt"/>
              <a:cs typeface="Myriad Pro" charset="0"/>
            </a:endParaRP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>
          <a:xfrm>
            <a:off x="1" y="-66243"/>
            <a:ext cx="9119348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ea typeface="Arial" charset="0"/>
                <a:cs typeface="Arial" charset="0"/>
              </a:rPr>
              <a:t>Software Center </a:t>
            </a:r>
          </a:p>
        </p:txBody>
      </p:sp>
      <p:pic>
        <p:nvPicPr>
          <p:cNvPr id="40967" name="Bildobjekt 7" descr="ericsson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7" t="40533" r="15607" b="40729"/>
          <a:stretch>
            <a:fillRect/>
          </a:stretch>
        </p:blipFill>
        <p:spPr bwMode="auto">
          <a:xfrm>
            <a:off x="33213" y="2895502"/>
            <a:ext cx="2921269" cy="7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Bildobjekt 8" descr="Jeppesen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3" y="5142416"/>
            <a:ext cx="3536177" cy="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Bildobjekt 10" descr="Saab_Technologies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352" y="2212913"/>
            <a:ext cx="1416480" cy="131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pccweb.com/wp-content/uploads/2015/03/Siemens_Logo_large_dropshadow-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62" y="2147202"/>
            <a:ext cx="2754569" cy="731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ge result for robert bosch gmb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411" y="4106813"/>
            <a:ext cx="2828187" cy="6701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mage result for qamco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214" y="2313323"/>
            <a:ext cx="2760345" cy="5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Bildobjekt 12" descr="axis_logo_cmyk.eps.pd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602" y="3194083"/>
            <a:ext cx="2362446" cy="64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B020B9-E533-CC4B-B9E1-A54AA78444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645" y="4981792"/>
            <a:ext cx="1438795" cy="672402"/>
          </a:xfrm>
          <a:prstGeom prst="rect">
            <a:avLst/>
          </a:prstGeom>
        </p:spPr>
      </p:pic>
      <p:pic>
        <p:nvPicPr>
          <p:cNvPr id="7" name="Picture 2" descr="Image result for tetrapak">
            <a:extLst>
              <a:ext uri="{FF2B5EF4-FFF2-40B4-BE49-F238E27FC236}">
                <a16:creationId xmlns:a16="http://schemas.microsoft.com/office/drawing/2014/main" id="{5DC6598E-3709-A042-BDFC-18434A7C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358" y="2197697"/>
            <a:ext cx="1253538" cy="12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Bildobjekt 1" descr="Grundfos_logo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174" y="4976470"/>
            <a:ext cx="3534175" cy="5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cania">
            <a:extLst>
              <a:ext uri="{FF2B5EF4-FFF2-40B4-BE49-F238E27FC236}">
                <a16:creationId xmlns:a16="http://schemas.microsoft.com/office/drawing/2014/main" id="{7D685442-E94D-4740-B423-54E2D42B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094" y="3830623"/>
            <a:ext cx="1773601" cy="10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Bildobjekt 4" descr="chalmers_c_logo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04" y="5711695"/>
            <a:ext cx="1048845" cy="11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094" y="5749923"/>
            <a:ext cx="1157763" cy="11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86" y="5639288"/>
            <a:ext cx="1245881" cy="12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0554" y="6184154"/>
            <a:ext cx="2698246" cy="4435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1B4E8C-B8A9-0240-BA78-9FB83EA210E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14" y="5695531"/>
            <a:ext cx="982908" cy="1155927"/>
          </a:xfrm>
          <a:prstGeom prst="rect">
            <a:avLst/>
          </a:prstGeom>
        </p:spPr>
      </p:pic>
      <p:sp>
        <p:nvSpPr>
          <p:cNvPr id="29" name="Rektangel 3">
            <a:extLst>
              <a:ext uri="{FF2B5EF4-FFF2-40B4-BE49-F238E27FC236}">
                <a16:creationId xmlns:a16="http://schemas.microsoft.com/office/drawing/2014/main" id="{EAC924BF-D35C-BE4D-AD3F-57DD690410AE}"/>
              </a:ext>
            </a:extLst>
          </p:cNvPr>
          <p:cNvSpPr/>
          <p:nvPr/>
        </p:nvSpPr>
        <p:spPr>
          <a:xfrm>
            <a:off x="5834" y="5638559"/>
            <a:ext cx="9144001" cy="1317998"/>
          </a:xfrm>
          <a:prstGeom prst="rect">
            <a:avLst/>
          </a:prstGeom>
          <a:solidFill>
            <a:srgbClr val="000000">
              <a:alpha val="1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E14B8D-9AD8-F44D-9032-2D713D8D104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8" y="3826777"/>
            <a:ext cx="1586614" cy="9651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11039" y="3472459"/>
            <a:ext cx="2683602" cy="1481348"/>
            <a:chOff x="6186194" y="3729673"/>
            <a:chExt cx="2458692" cy="13229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186194" y="3931233"/>
              <a:ext cx="1121396" cy="1121396"/>
            </a:xfrm>
            <a:prstGeom prst="rect">
              <a:avLst/>
            </a:prstGeom>
          </p:spPr>
        </p:pic>
        <p:pic>
          <p:nvPicPr>
            <p:cNvPr id="40976" name="Bildobjekt 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836" y="3729673"/>
              <a:ext cx="1289050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5046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CB65-CBE4-D547-882A-C12C6C62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PdM manifesto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90D84-F88B-994A-AACB-C851A3282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125B-1844-7B40-986C-E3F07C5992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Requirements-driven</a:t>
            </a:r>
          </a:p>
          <a:p>
            <a:r>
              <a:rPr lang="en-US" dirty="0"/>
              <a:t>Many customer-specific branches (customization)</a:t>
            </a:r>
          </a:p>
          <a:p>
            <a:r>
              <a:rPr lang="en-US" dirty="0"/>
              <a:t>Functionally organized teams (silos)</a:t>
            </a:r>
          </a:p>
          <a:p>
            <a:r>
              <a:rPr lang="en-US" dirty="0"/>
              <a:t>Decision-making based on an understanding of the customer’s view (’what customers say’)</a:t>
            </a:r>
          </a:p>
          <a:p>
            <a:r>
              <a:rPr lang="en-US" i="1" dirty="0"/>
              <a:t>Optimizing for planning and paperwork purposes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C183E-C335-0841-B4D6-1788CF7F1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457B7-0982-FD41-8B6A-4EF2AE09AC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Outcome-driven practices</a:t>
            </a:r>
          </a:p>
          <a:p>
            <a:r>
              <a:rPr lang="en-US" dirty="0"/>
              <a:t>A single branch (with configurations)</a:t>
            </a:r>
          </a:p>
          <a:p>
            <a:r>
              <a:rPr lang="en-US" dirty="0"/>
              <a:t>Cross-functional teams (including product owner)</a:t>
            </a:r>
          </a:p>
          <a:p>
            <a:r>
              <a:rPr lang="en-US" dirty="0"/>
              <a:t>Data-driven decision-making (’what customers do’)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i="1" dirty="0"/>
              <a:t>Optimizing for value creation by development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86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1AB8E7-45B7-8342-87A4-266ABC14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</a:t>
            </a:r>
            <a:endParaRPr lang="sv-S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38E82D-9BE1-5E44-89D0-69A13D03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Product management </a:t>
            </a:r>
            <a:r>
              <a:rPr lang="sv-SE" dirty="0" err="1"/>
              <a:t>provides</a:t>
            </a:r>
            <a:r>
              <a:rPr lang="sv-SE" dirty="0"/>
              <a:t> the cross-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coordination</a:t>
            </a:r>
            <a:r>
              <a:rPr lang="sv-SE" dirty="0"/>
              <a:t> to </a:t>
            </a:r>
            <a:r>
              <a:rPr lang="sv-SE" dirty="0" err="1"/>
              <a:t>exploit</a:t>
            </a:r>
            <a:r>
              <a:rPr lang="sv-SE" dirty="0"/>
              <a:t> the </a:t>
            </a:r>
            <a:r>
              <a:rPr lang="sv-SE" dirty="0" err="1"/>
              <a:t>opportunities</a:t>
            </a:r>
            <a:r>
              <a:rPr lang="sv-SE" dirty="0"/>
              <a:t> of </a:t>
            </a:r>
            <a:r>
              <a:rPr lang="sv-SE" dirty="0" err="1"/>
              <a:t>digitalization</a:t>
            </a:r>
            <a:endParaRPr lang="sv-SE" dirty="0"/>
          </a:p>
          <a:p>
            <a:r>
              <a:rPr lang="sv-SE" dirty="0"/>
              <a:t>Product management </a:t>
            </a:r>
            <a:r>
              <a:rPr lang="sv-SE" dirty="0" err="1"/>
              <a:t>itself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as a </a:t>
            </a:r>
            <a:r>
              <a:rPr lang="sv-SE" dirty="0" err="1"/>
              <a:t>discipline</a:t>
            </a:r>
            <a:r>
              <a:rPr lang="sv-SE" dirty="0"/>
              <a:t> as </a:t>
            </a:r>
            <a:r>
              <a:rPr lang="sv-SE" dirty="0" err="1"/>
              <a:t>well</a:t>
            </a:r>
            <a:endParaRPr lang="sv-SE" dirty="0"/>
          </a:p>
          <a:p>
            <a:r>
              <a:rPr lang="sv-SE" dirty="0"/>
              <a:t>Software Center PM </a:t>
            </a:r>
            <a:r>
              <a:rPr lang="sv-SE" dirty="0" err="1"/>
              <a:t>community</a:t>
            </a:r>
            <a:r>
              <a:rPr lang="sv-SE" dirty="0"/>
              <a:t> </a:t>
            </a:r>
            <a:r>
              <a:rPr lang="sv-SE" dirty="0" err="1"/>
              <a:t>provides</a:t>
            </a:r>
            <a:r>
              <a:rPr lang="sv-SE" dirty="0"/>
              <a:t> a </a:t>
            </a:r>
            <a:r>
              <a:rPr lang="sv-SE" dirty="0" err="1"/>
              <a:t>context</a:t>
            </a:r>
            <a:r>
              <a:rPr lang="sv-SE" dirty="0"/>
              <a:t> in </a:t>
            </a:r>
            <a:r>
              <a:rPr lang="sv-SE" dirty="0" err="1"/>
              <a:t>which</a:t>
            </a:r>
            <a:r>
              <a:rPr lang="sv-SE" dirty="0"/>
              <a:t> to </a:t>
            </a:r>
            <a:r>
              <a:rPr lang="sv-SE" dirty="0" err="1"/>
              <a:t>learn</a:t>
            </a:r>
            <a:r>
              <a:rPr lang="sv-SE" dirty="0"/>
              <a:t>, </a:t>
            </a:r>
            <a:r>
              <a:rPr lang="sv-SE" dirty="0" err="1"/>
              <a:t>explore</a:t>
            </a:r>
            <a:r>
              <a:rPr lang="sv-SE" dirty="0"/>
              <a:t> and </a:t>
            </a:r>
            <a:r>
              <a:rPr lang="sv-SE" dirty="0" err="1"/>
              <a:t>accelerate</a:t>
            </a:r>
            <a:r>
              <a:rPr lang="sv-SE" dirty="0"/>
              <a:t> </a:t>
            </a:r>
            <a:r>
              <a:rPr lang="sv-SE" dirty="0" err="1"/>
              <a:t>change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4899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AI and Machine Learning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8900"/>
            <a:ext cx="6400800" cy="2222500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Jan Bosch</a:t>
            </a:r>
            <a:br>
              <a:rPr lang="en-US" sz="4400" b="1" dirty="0">
                <a:solidFill>
                  <a:srgbClr val="000000"/>
                </a:solidFill>
              </a:rPr>
            </a:br>
            <a:br>
              <a:rPr lang="en-US" sz="44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Director Software Center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www.software-center.se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Professor of Software Engineering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Chalmers University of Technology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Gothenburg, Sweden.</a:t>
            </a:r>
          </a:p>
          <a:p>
            <a:r>
              <a:rPr lang="en-US" dirty="0" err="1">
                <a:solidFill>
                  <a:srgbClr val="000000"/>
                </a:solidFill>
              </a:rPr>
              <a:t>www.janbosch.com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38" y="190500"/>
            <a:ext cx="12049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344"/>
            <a:ext cx="2222349" cy="140868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913" y="6210300"/>
            <a:ext cx="8501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68275" indent="-168275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en-US" sz="1600" dirty="0"/>
              <a:t>Sprint 17 reporting workshop</a:t>
            </a:r>
          </a:p>
        </p:txBody>
      </p:sp>
    </p:spTree>
    <p:extLst>
      <p:ext uri="{BB962C8B-B14F-4D97-AF65-F5344CB8AC3E}">
        <p14:creationId xmlns:p14="http://schemas.microsoft.com/office/powerpoint/2010/main" val="388099560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CDC4CC-8F1C-2248-8731-156CDBC4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AI: The New </a:t>
            </a:r>
            <a:r>
              <a:rPr lang="sv-SE" dirty="0" err="1"/>
              <a:t>Electricity</a:t>
            </a:r>
            <a:endParaRPr lang="sv-SE" dirty="0"/>
          </a:p>
        </p:txBody>
      </p:sp>
      <p:pic>
        <p:nvPicPr>
          <p:cNvPr id="1026" name="Picture 2" descr="Image result for factory belts steam engine">
            <a:extLst>
              <a:ext uri="{FF2B5EF4-FFF2-40B4-BE49-F238E27FC236}">
                <a16:creationId xmlns:a16="http://schemas.microsoft.com/office/drawing/2014/main" id="{9CA75B0D-72D1-424D-838A-F45C8662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05607"/>
            <a:ext cx="81788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91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10017-87A2-2D48-9308-0F66B90B64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" name="Google Shape;410;p78"/>
          <p:cNvPicPr preferRelativeResize="0"/>
          <p:nvPr/>
        </p:nvPicPr>
        <p:blipFill rotWithShape="1">
          <a:blip r:embed="rId3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00" y="1004897"/>
            <a:ext cx="4286250" cy="48522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</p:pic>
      <p:sp>
        <p:nvSpPr>
          <p:cNvPr id="411" name="Google Shape;411;p78"/>
          <p:cNvSpPr txBox="1">
            <a:spLocks noGrp="1"/>
          </p:cNvSpPr>
          <p:nvPr>
            <p:ph type="ctrTitle" idx="4294967295"/>
          </p:nvPr>
        </p:nvSpPr>
        <p:spPr>
          <a:xfrm>
            <a:off x="4455461" y="2309670"/>
            <a:ext cx="4286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6775" tIns="26775" rIns="26775" bIns="26775" rtlCol="0" anchor="t" anchorCtr="0">
            <a:noAutofit/>
          </a:bodyPr>
          <a:lstStyle/>
          <a:p>
            <a:pPr algn="l">
              <a:buClr>
                <a:srgbClr val="000000"/>
              </a:buClr>
              <a:buSzPts val="400"/>
            </a:pPr>
            <a:r>
              <a:rPr lang="en-GB" sz="2600" b="1" dirty="0">
                <a:solidFill>
                  <a:schemeClr val="bg1"/>
                </a:solidFill>
              </a:rPr>
              <a:t>The new spring in artificial intelligence is the most significant development in computing in my lifetime</a:t>
            </a:r>
            <a:endParaRPr sz="2600" dirty="0">
              <a:solidFill>
                <a:schemeClr val="bg1"/>
              </a:solidFill>
            </a:endParaRPr>
          </a:p>
        </p:txBody>
      </p:sp>
      <p:cxnSp>
        <p:nvCxnSpPr>
          <p:cNvPr id="412" name="Google Shape;412;p78"/>
          <p:cNvCxnSpPr/>
          <p:nvPr/>
        </p:nvCxnSpPr>
        <p:spPr>
          <a:xfrm>
            <a:off x="4502941" y="1983371"/>
            <a:ext cx="4286100" cy="0"/>
          </a:xfrm>
          <a:prstGeom prst="straightConnector1">
            <a:avLst/>
          </a:prstGeom>
          <a:noFill/>
          <a:ln w="889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13" name="Google Shape;413;p78"/>
          <p:cNvCxnSpPr/>
          <p:nvPr/>
        </p:nvCxnSpPr>
        <p:spPr>
          <a:xfrm>
            <a:off x="4502941" y="4348746"/>
            <a:ext cx="42861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14" name="Google Shape;414;p78"/>
          <p:cNvSpPr txBox="1"/>
          <p:nvPr/>
        </p:nvSpPr>
        <p:spPr>
          <a:xfrm>
            <a:off x="4455461" y="4405170"/>
            <a:ext cx="42861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algn="l">
              <a:buClr>
                <a:srgbClr val="FFFFFF"/>
              </a:buClr>
              <a:buSzPts val="500"/>
            </a:pPr>
            <a:r>
              <a:rPr lang="en-GB" sz="1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— </a:t>
            </a:r>
            <a:r>
              <a:rPr lang="en-GB" sz="1400" dirty="0">
                <a:solidFill>
                  <a:schemeClr val="bg1"/>
                </a:solidFill>
              </a:rPr>
              <a:t>Sergey </a:t>
            </a:r>
            <a:r>
              <a:rPr lang="en-GB" sz="1400" dirty="0" err="1">
                <a:solidFill>
                  <a:schemeClr val="bg1"/>
                </a:solidFill>
              </a:rPr>
              <a:t>Brin</a:t>
            </a:r>
            <a:r>
              <a:rPr lang="en-GB" sz="1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, President </a:t>
            </a:r>
            <a:r>
              <a:rPr lang="en-GB" sz="1400" dirty="0">
                <a:solidFill>
                  <a:schemeClr val="bg1"/>
                </a:solidFill>
              </a:rPr>
              <a:t>ALPHABET</a:t>
            </a:r>
            <a:endParaRPr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7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4" descr="Artificial-Intelligence-Definition-NVIDIA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" y="1438698"/>
            <a:ext cx="9148004" cy="51613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C579F-497E-D546-BD9E-EE7D8FE5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997467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7"/>
          <p:cNvSpPr txBox="1">
            <a:spLocks noGrp="1"/>
          </p:cNvSpPr>
          <p:nvPr>
            <p:ph type="title"/>
          </p:nvPr>
        </p:nvSpPr>
        <p:spPr>
          <a:xfrm>
            <a:off x="-1" y="274639"/>
            <a:ext cx="9144001" cy="1143000"/>
          </a:xfrm>
          <a:prstGeom prst="rect">
            <a:avLst/>
          </a:prstGeom>
        </p:spPr>
        <p:txBody>
          <a:bodyPr spcFirstLastPara="1" vert="horz" wrap="square" lIns="26775" tIns="26775" rIns="26775" bIns="26775" rtlCol="0" anchor="t" anchorCtr="0">
            <a:noAutofit/>
          </a:bodyPr>
          <a:lstStyle/>
          <a:p>
            <a:r>
              <a:rPr lang="en-GB" sz="4200" dirty="0"/>
              <a:t>Why Machine Learning Revolution now?</a:t>
            </a:r>
            <a:endParaRPr sz="4200" dirty="0"/>
          </a:p>
        </p:txBody>
      </p:sp>
      <p:grpSp>
        <p:nvGrpSpPr>
          <p:cNvPr id="380" name="Google Shape;380;p77"/>
          <p:cNvGrpSpPr/>
          <p:nvPr/>
        </p:nvGrpSpPr>
        <p:grpSpPr>
          <a:xfrm>
            <a:off x="3746444" y="2804537"/>
            <a:ext cx="2390103" cy="2321659"/>
            <a:chOff x="3231278" y="1246621"/>
            <a:chExt cx="2986135" cy="3048396"/>
          </a:xfrm>
        </p:grpSpPr>
        <p:grpSp>
          <p:nvGrpSpPr>
            <p:cNvPr id="381" name="Google Shape;381;p77"/>
            <p:cNvGrpSpPr/>
            <p:nvPr/>
          </p:nvGrpSpPr>
          <p:grpSpPr>
            <a:xfrm>
              <a:off x="3231278" y="1246621"/>
              <a:ext cx="2986135" cy="3048396"/>
              <a:chOff x="0" y="0"/>
              <a:chExt cx="3778483" cy="3771834"/>
            </a:xfrm>
          </p:grpSpPr>
          <p:sp>
            <p:nvSpPr>
              <p:cNvPr id="382" name="Google Shape;382;p77"/>
              <p:cNvSpPr/>
              <p:nvPr/>
            </p:nvSpPr>
            <p:spPr>
              <a:xfrm>
                <a:off x="2208583" y="1136617"/>
                <a:ext cx="1569900" cy="1569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4433" y="51127"/>
                    </a:moveTo>
                    <a:cubicBezTo>
                      <a:pt x="28555" y="46822"/>
                      <a:pt x="31077" y="43361"/>
                      <a:pt x="28977" y="38111"/>
                    </a:cubicBezTo>
                    <a:cubicBezTo>
                      <a:pt x="27927" y="35277"/>
                      <a:pt x="24777" y="35277"/>
                      <a:pt x="18266" y="41783"/>
                    </a:cubicBezTo>
                    <a:cubicBezTo>
                      <a:pt x="0" y="60050"/>
                      <a:pt x="0" y="60050"/>
                      <a:pt x="0" y="60050"/>
                    </a:cubicBezTo>
                    <a:cubicBezTo>
                      <a:pt x="18372" y="78322"/>
                      <a:pt x="18372" y="78322"/>
                      <a:pt x="18372" y="78322"/>
                    </a:cubicBezTo>
                    <a:cubicBezTo>
                      <a:pt x="24988" y="84933"/>
                      <a:pt x="24883" y="88083"/>
                      <a:pt x="22150" y="89133"/>
                    </a:cubicBezTo>
                    <a:cubicBezTo>
                      <a:pt x="16800" y="91127"/>
                      <a:pt x="13333" y="88611"/>
                      <a:pt x="9027" y="94488"/>
                    </a:cubicBezTo>
                    <a:cubicBezTo>
                      <a:pt x="1677" y="104672"/>
                      <a:pt x="15750" y="118738"/>
                      <a:pt x="25827" y="111283"/>
                    </a:cubicBezTo>
                    <a:cubicBezTo>
                      <a:pt x="31811" y="106983"/>
                      <a:pt x="29288" y="103516"/>
                      <a:pt x="31283" y="98266"/>
                    </a:cubicBezTo>
                    <a:cubicBezTo>
                      <a:pt x="32333" y="95433"/>
                      <a:pt x="35483" y="95433"/>
                      <a:pt x="41994" y="102050"/>
                    </a:cubicBezTo>
                    <a:cubicBezTo>
                      <a:pt x="60050" y="120000"/>
                      <a:pt x="60050" y="120000"/>
                      <a:pt x="60050" y="120000"/>
                    </a:cubicBezTo>
                    <a:cubicBezTo>
                      <a:pt x="120000" y="60050"/>
                      <a:pt x="120000" y="60050"/>
                      <a:pt x="120000" y="60050"/>
                    </a:cubicBezTo>
                    <a:cubicBezTo>
                      <a:pt x="100683" y="40733"/>
                      <a:pt x="100683" y="40733"/>
                      <a:pt x="100683" y="40733"/>
                    </a:cubicBezTo>
                    <a:cubicBezTo>
                      <a:pt x="96166" y="36222"/>
                      <a:pt x="96166" y="36222"/>
                      <a:pt x="96166" y="36222"/>
                    </a:cubicBezTo>
                    <a:cubicBezTo>
                      <a:pt x="79683" y="19633"/>
                      <a:pt x="79683" y="19633"/>
                      <a:pt x="79683" y="19633"/>
                    </a:cubicBezTo>
                    <a:cubicBezTo>
                      <a:pt x="79266" y="19211"/>
                      <a:pt x="78844" y="18794"/>
                      <a:pt x="78322" y="18372"/>
                    </a:cubicBezTo>
                    <a:cubicBezTo>
                      <a:pt x="60050" y="0"/>
                      <a:pt x="60050" y="0"/>
                      <a:pt x="60050" y="0"/>
                    </a:cubicBezTo>
                    <a:cubicBezTo>
                      <a:pt x="60050" y="0"/>
                      <a:pt x="60050" y="0"/>
                      <a:pt x="60050" y="0"/>
                    </a:cubicBezTo>
                    <a:cubicBezTo>
                      <a:pt x="41783" y="18266"/>
                      <a:pt x="41783" y="18266"/>
                      <a:pt x="41783" y="18266"/>
                    </a:cubicBezTo>
                    <a:cubicBezTo>
                      <a:pt x="39683" y="20366"/>
                      <a:pt x="39683" y="20366"/>
                      <a:pt x="39683" y="20366"/>
                    </a:cubicBezTo>
                    <a:cubicBezTo>
                      <a:pt x="39788" y="20366"/>
                      <a:pt x="39788" y="20366"/>
                      <a:pt x="39788" y="20366"/>
                    </a:cubicBezTo>
                    <a:cubicBezTo>
                      <a:pt x="35277" y="25511"/>
                      <a:pt x="35588" y="28033"/>
                      <a:pt x="38111" y="28977"/>
                    </a:cubicBezTo>
                    <a:cubicBezTo>
                      <a:pt x="43361" y="30972"/>
                      <a:pt x="46822" y="28555"/>
                      <a:pt x="51233" y="34433"/>
                    </a:cubicBezTo>
                    <a:cubicBezTo>
                      <a:pt x="58688" y="44616"/>
                      <a:pt x="44616" y="58583"/>
                      <a:pt x="34433" y="51127"/>
                    </a:cubicBezTo>
                    <a:close/>
                  </a:path>
                </a:pathLst>
              </a:custGeom>
              <a:solidFill>
                <a:srgbClr val="84BD00">
                  <a:alpha val="52310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algn="l">
                  <a:buClr>
                    <a:srgbClr val="000000"/>
                  </a:buClr>
                </a:pPr>
                <a:endParaRPr sz="67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77"/>
              <p:cNvSpPr/>
              <p:nvPr/>
            </p:nvSpPr>
            <p:spPr>
              <a:xfrm>
                <a:off x="1157417" y="0"/>
                <a:ext cx="1461600" cy="1459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2711" y="102600"/>
                    </a:moveTo>
                    <a:cubicBezTo>
                      <a:pt x="39094" y="98983"/>
                      <a:pt x="38077" y="97061"/>
                      <a:pt x="37855" y="96272"/>
                    </a:cubicBezTo>
                    <a:cubicBezTo>
                      <a:pt x="39322" y="95816"/>
                      <a:pt x="40677" y="95705"/>
                      <a:pt x="42033" y="95477"/>
                    </a:cubicBezTo>
                    <a:cubicBezTo>
                      <a:pt x="45422" y="95138"/>
                      <a:pt x="49266" y="94800"/>
                      <a:pt x="53105" y="89377"/>
                    </a:cubicBezTo>
                    <a:cubicBezTo>
                      <a:pt x="57627" y="83277"/>
                      <a:pt x="56722" y="74916"/>
                      <a:pt x="50961" y="69038"/>
                    </a:cubicBezTo>
                    <a:cubicBezTo>
                      <a:pt x="45083" y="63277"/>
                      <a:pt x="36838" y="62372"/>
                      <a:pt x="30622" y="66894"/>
                    </a:cubicBezTo>
                    <a:cubicBezTo>
                      <a:pt x="25200" y="70850"/>
                      <a:pt x="24861" y="74577"/>
                      <a:pt x="24522" y="77966"/>
                    </a:cubicBezTo>
                    <a:cubicBezTo>
                      <a:pt x="24405" y="79433"/>
                      <a:pt x="24294" y="80788"/>
                      <a:pt x="23727" y="82144"/>
                    </a:cubicBezTo>
                    <a:cubicBezTo>
                      <a:pt x="23161" y="82033"/>
                      <a:pt x="21805" y="81355"/>
                      <a:pt x="19550" y="79433"/>
                    </a:cubicBezTo>
                    <a:cubicBezTo>
                      <a:pt x="18533" y="78416"/>
                      <a:pt x="18533" y="78416"/>
                      <a:pt x="18533" y="78416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7516" y="42483"/>
                      <a:pt x="17516" y="42483"/>
                      <a:pt x="17516" y="42483"/>
                    </a:cubicBezTo>
                    <a:cubicBezTo>
                      <a:pt x="17966" y="42033"/>
                      <a:pt x="18416" y="41694"/>
                      <a:pt x="18872" y="41244"/>
                    </a:cubicBezTo>
                    <a:cubicBezTo>
                      <a:pt x="18872" y="41244"/>
                      <a:pt x="18872" y="41244"/>
                      <a:pt x="18872" y="41244"/>
                    </a:cubicBezTo>
                    <a:cubicBezTo>
                      <a:pt x="60111" y="0"/>
                      <a:pt x="60111" y="0"/>
                      <a:pt x="60111" y="0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02938" y="77061"/>
                      <a:pt x="102938" y="77061"/>
                      <a:pt x="102938" y="77061"/>
                    </a:cubicBezTo>
                    <a:cubicBezTo>
                      <a:pt x="99888" y="80227"/>
                      <a:pt x="97855" y="82822"/>
                      <a:pt x="96838" y="85083"/>
                    </a:cubicBezTo>
                    <a:cubicBezTo>
                      <a:pt x="95138" y="89038"/>
                      <a:pt x="96611" y="91411"/>
                      <a:pt x="97738" y="92544"/>
                    </a:cubicBezTo>
                    <a:cubicBezTo>
                      <a:pt x="98305" y="93105"/>
                      <a:pt x="99094" y="93672"/>
                      <a:pt x="100111" y="94011"/>
                    </a:cubicBezTo>
                    <a:cubicBezTo>
                      <a:pt x="102372" y="94916"/>
                      <a:pt x="104522" y="95027"/>
                      <a:pt x="106216" y="95255"/>
                    </a:cubicBezTo>
                    <a:cubicBezTo>
                      <a:pt x="108472" y="95477"/>
                      <a:pt x="109827" y="95594"/>
                      <a:pt x="111411" y="97177"/>
                    </a:cubicBezTo>
                    <a:cubicBezTo>
                      <a:pt x="111866" y="97627"/>
                      <a:pt x="112205" y="98077"/>
                      <a:pt x="112655" y="98644"/>
                    </a:cubicBezTo>
                    <a:cubicBezTo>
                      <a:pt x="115816" y="103050"/>
                      <a:pt x="113783" y="107794"/>
                      <a:pt x="110961" y="110622"/>
                    </a:cubicBezTo>
                    <a:cubicBezTo>
                      <a:pt x="108250" y="113333"/>
                      <a:pt x="103505" y="115477"/>
                      <a:pt x="99094" y="112205"/>
                    </a:cubicBezTo>
                    <a:cubicBezTo>
                      <a:pt x="98533" y="111866"/>
                      <a:pt x="97966" y="111411"/>
                      <a:pt x="97627" y="110961"/>
                    </a:cubicBezTo>
                    <a:cubicBezTo>
                      <a:pt x="96044" y="109377"/>
                      <a:pt x="95933" y="108133"/>
                      <a:pt x="95705" y="105761"/>
                    </a:cubicBezTo>
                    <a:cubicBezTo>
                      <a:pt x="95477" y="104066"/>
                      <a:pt x="95255" y="102033"/>
                      <a:pt x="94461" y="99661"/>
                    </a:cubicBezTo>
                    <a:cubicBezTo>
                      <a:pt x="94011" y="98755"/>
                      <a:pt x="93561" y="97855"/>
                      <a:pt x="92883" y="97288"/>
                    </a:cubicBezTo>
                    <a:cubicBezTo>
                      <a:pt x="87794" y="92205"/>
                      <a:pt x="80000" y="100000"/>
                      <a:pt x="77516" y="102483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  <a:lnTo>
                      <a:pt x="42711" y="102600"/>
                    </a:lnTo>
                    <a:close/>
                  </a:path>
                </a:pathLst>
              </a:custGeom>
              <a:solidFill>
                <a:srgbClr val="88C4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algn="l">
                  <a:buClr>
                    <a:srgbClr val="000000"/>
                  </a:buClr>
                </a:pPr>
                <a:endParaRPr sz="67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77"/>
              <p:cNvSpPr/>
              <p:nvPr/>
            </p:nvSpPr>
            <p:spPr>
              <a:xfrm>
                <a:off x="0" y="1062998"/>
                <a:ext cx="1569900" cy="1572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5461" y="68872"/>
                    </a:moveTo>
                    <a:cubicBezTo>
                      <a:pt x="91444" y="73177"/>
                      <a:pt x="88922" y="76638"/>
                      <a:pt x="90916" y="81888"/>
                    </a:cubicBezTo>
                    <a:cubicBezTo>
                      <a:pt x="92072" y="84722"/>
                      <a:pt x="95222" y="84827"/>
                      <a:pt x="101733" y="78216"/>
                    </a:cubicBezTo>
                    <a:cubicBezTo>
                      <a:pt x="120000" y="60050"/>
                      <a:pt x="120000" y="60050"/>
                      <a:pt x="120000" y="60050"/>
                    </a:cubicBezTo>
                    <a:cubicBezTo>
                      <a:pt x="101627" y="41677"/>
                      <a:pt x="101627" y="41677"/>
                      <a:pt x="101627" y="41677"/>
                    </a:cubicBezTo>
                    <a:cubicBezTo>
                      <a:pt x="95011" y="35066"/>
                      <a:pt x="95011" y="31916"/>
                      <a:pt x="97850" y="30866"/>
                    </a:cubicBezTo>
                    <a:cubicBezTo>
                      <a:pt x="103200" y="28872"/>
                      <a:pt x="106666" y="31388"/>
                      <a:pt x="110972" y="25511"/>
                    </a:cubicBezTo>
                    <a:cubicBezTo>
                      <a:pt x="118322" y="15327"/>
                      <a:pt x="104250" y="1261"/>
                      <a:pt x="94066" y="8716"/>
                    </a:cubicBezTo>
                    <a:cubicBezTo>
                      <a:pt x="88188" y="13016"/>
                      <a:pt x="90711" y="16483"/>
                      <a:pt x="88716" y="21733"/>
                    </a:cubicBezTo>
                    <a:cubicBezTo>
                      <a:pt x="87666" y="24566"/>
                      <a:pt x="84516" y="24566"/>
                      <a:pt x="78005" y="18055"/>
                    </a:cubicBezTo>
                    <a:cubicBezTo>
                      <a:pt x="59950" y="0"/>
                      <a:pt x="59950" y="0"/>
                      <a:pt x="59950" y="0"/>
                    </a:cubicBezTo>
                    <a:cubicBezTo>
                      <a:pt x="0" y="59950"/>
                      <a:pt x="0" y="59950"/>
                      <a:pt x="0" y="59950"/>
                    </a:cubicBezTo>
                    <a:cubicBezTo>
                      <a:pt x="19316" y="79266"/>
                      <a:pt x="19316" y="79266"/>
                      <a:pt x="19316" y="79266"/>
                    </a:cubicBezTo>
                    <a:cubicBezTo>
                      <a:pt x="23833" y="83777"/>
                      <a:pt x="23833" y="83777"/>
                      <a:pt x="23833" y="83777"/>
                    </a:cubicBezTo>
                    <a:cubicBezTo>
                      <a:pt x="40316" y="100366"/>
                      <a:pt x="40316" y="100366"/>
                      <a:pt x="40316" y="100366"/>
                    </a:cubicBezTo>
                    <a:cubicBezTo>
                      <a:pt x="40733" y="100788"/>
                      <a:pt x="41155" y="101205"/>
                      <a:pt x="41572" y="101627"/>
                    </a:cubicBezTo>
                    <a:cubicBezTo>
                      <a:pt x="59950" y="120000"/>
                      <a:pt x="59950" y="120000"/>
                      <a:pt x="59950" y="120000"/>
                    </a:cubicBezTo>
                    <a:cubicBezTo>
                      <a:pt x="59950" y="120000"/>
                      <a:pt x="59950" y="120000"/>
                      <a:pt x="59950" y="120000"/>
                    </a:cubicBezTo>
                    <a:cubicBezTo>
                      <a:pt x="78216" y="101733"/>
                      <a:pt x="78216" y="101733"/>
                      <a:pt x="78216" y="101733"/>
                    </a:cubicBezTo>
                    <a:cubicBezTo>
                      <a:pt x="80316" y="99633"/>
                      <a:pt x="80316" y="99633"/>
                      <a:pt x="80316" y="99633"/>
                    </a:cubicBezTo>
                    <a:cubicBezTo>
                      <a:pt x="80211" y="99633"/>
                      <a:pt x="80211" y="99633"/>
                      <a:pt x="80211" y="99633"/>
                    </a:cubicBezTo>
                    <a:cubicBezTo>
                      <a:pt x="84722" y="94488"/>
                      <a:pt x="84411" y="91966"/>
                      <a:pt x="81888" y="91022"/>
                    </a:cubicBezTo>
                    <a:cubicBezTo>
                      <a:pt x="76533" y="89027"/>
                      <a:pt x="73177" y="91550"/>
                      <a:pt x="68766" y="85566"/>
                    </a:cubicBezTo>
                    <a:cubicBezTo>
                      <a:pt x="61311" y="75383"/>
                      <a:pt x="75277" y="61416"/>
                      <a:pt x="85461" y="68872"/>
                    </a:cubicBezTo>
                    <a:close/>
                  </a:path>
                </a:pathLst>
              </a:custGeom>
              <a:solidFill>
                <a:srgbClr val="84BD0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algn="l">
                  <a:buClr>
                    <a:srgbClr val="000000"/>
                  </a:buClr>
                </a:pPr>
                <a:endParaRPr sz="67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77"/>
              <p:cNvSpPr/>
              <p:nvPr/>
            </p:nvSpPr>
            <p:spPr>
              <a:xfrm>
                <a:off x="1121613" y="2201934"/>
                <a:ext cx="1569900" cy="1569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766" y="34433"/>
                    </a:moveTo>
                    <a:cubicBezTo>
                      <a:pt x="73177" y="28555"/>
                      <a:pt x="76638" y="31077"/>
                      <a:pt x="81888" y="28977"/>
                    </a:cubicBezTo>
                    <a:cubicBezTo>
                      <a:pt x="84722" y="27927"/>
                      <a:pt x="84722" y="24777"/>
                      <a:pt x="78216" y="18266"/>
                    </a:cubicBezTo>
                    <a:cubicBezTo>
                      <a:pt x="59950" y="0"/>
                      <a:pt x="59950" y="0"/>
                      <a:pt x="59950" y="0"/>
                    </a:cubicBezTo>
                    <a:cubicBezTo>
                      <a:pt x="41572" y="18372"/>
                      <a:pt x="41572" y="18372"/>
                      <a:pt x="41572" y="18372"/>
                    </a:cubicBezTo>
                    <a:cubicBezTo>
                      <a:pt x="35066" y="24988"/>
                      <a:pt x="31916" y="24883"/>
                      <a:pt x="30866" y="22150"/>
                    </a:cubicBezTo>
                    <a:cubicBezTo>
                      <a:pt x="28872" y="16800"/>
                      <a:pt x="31388" y="13333"/>
                      <a:pt x="25511" y="9027"/>
                    </a:cubicBezTo>
                    <a:cubicBezTo>
                      <a:pt x="15327" y="1677"/>
                      <a:pt x="1261" y="15750"/>
                      <a:pt x="8611" y="25933"/>
                    </a:cubicBezTo>
                    <a:cubicBezTo>
                      <a:pt x="12911" y="31811"/>
                      <a:pt x="16377" y="29288"/>
                      <a:pt x="21733" y="31283"/>
                    </a:cubicBezTo>
                    <a:cubicBezTo>
                      <a:pt x="24566" y="32333"/>
                      <a:pt x="24566" y="35483"/>
                      <a:pt x="17950" y="41994"/>
                    </a:cubicBezTo>
                    <a:cubicBezTo>
                      <a:pt x="0" y="60050"/>
                      <a:pt x="0" y="60050"/>
                      <a:pt x="0" y="60050"/>
                    </a:cubicBezTo>
                    <a:cubicBezTo>
                      <a:pt x="59950" y="120000"/>
                      <a:pt x="59950" y="120000"/>
                      <a:pt x="59950" y="120000"/>
                    </a:cubicBezTo>
                    <a:cubicBezTo>
                      <a:pt x="79266" y="100683"/>
                      <a:pt x="79266" y="100683"/>
                      <a:pt x="79266" y="100683"/>
                    </a:cubicBezTo>
                    <a:cubicBezTo>
                      <a:pt x="83777" y="96166"/>
                      <a:pt x="83777" y="96166"/>
                      <a:pt x="83777" y="96166"/>
                    </a:cubicBezTo>
                    <a:cubicBezTo>
                      <a:pt x="100261" y="79683"/>
                      <a:pt x="100261" y="79683"/>
                      <a:pt x="100261" y="79683"/>
                    </a:cubicBezTo>
                    <a:cubicBezTo>
                      <a:pt x="100683" y="79266"/>
                      <a:pt x="101205" y="78844"/>
                      <a:pt x="101627" y="78427"/>
                    </a:cubicBezTo>
                    <a:cubicBezTo>
                      <a:pt x="120000" y="60050"/>
                      <a:pt x="120000" y="60050"/>
                      <a:pt x="120000" y="60050"/>
                    </a:cubicBezTo>
                    <a:cubicBezTo>
                      <a:pt x="120000" y="60050"/>
                      <a:pt x="120000" y="60050"/>
                      <a:pt x="120000" y="60050"/>
                    </a:cubicBezTo>
                    <a:cubicBezTo>
                      <a:pt x="101733" y="41783"/>
                      <a:pt x="101733" y="41783"/>
                      <a:pt x="101733" y="41783"/>
                    </a:cubicBezTo>
                    <a:cubicBezTo>
                      <a:pt x="99633" y="39683"/>
                      <a:pt x="99633" y="39683"/>
                      <a:pt x="99633" y="39683"/>
                    </a:cubicBezTo>
                    <a:cubicBezTo>
                      <a:pt x="99527" y="39788"/>
                      <a:pt x="99527" y="39788"/>
                      <a:pt x="99527" y="39788"/>
                    </a:cubicBezTo>
                    <a:cubicBezTo>
                      <a:pt x="94488" y="35277"/>
                      <a:pt x="91966" y="35588"/>
                      <a:pt x="91022" y="38111"/>
                    </a:cubicBezTo>
                    <a:cubicBezTo>
                      <a:pt x="88922" y="43361"/>
                      <a:pt x="91444" y="46822"/>
                      <a:pt x="85566" y="51233"/>
                    </a:cubicBezTo>
                    <a:cubicBezTo>
                      <a:pt x="75383" y="58688"/>
                      <a:pt x="61311" y="44616"/>
                      <a:pt x="68766" y="34433"/>
                    </a:cubicBezTo>
                    <a:close/>
                  </a:path>
                </a:pathLst>
              </a:custGeom>
              <a:solidFill>
                <a:srgbClr val="84BD00">
                  <a:alpha val="78460"/>
                </a:srgbClr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algn="l">
                  <a:buClr>
                    <a:srgbClr val="000000"/>
                  </a:buClr>
                </a:pPr>
                <a:endParaRPr sz="67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77"/>
            <p:cNvGrpSpPr/>
            <p:nvPr/>
          </p:nvGrpSpPr>
          <p:grpSpPr>
            <a:xfrm>
              <a:off x="3423193" y="2551288"/>
              <a:ext cx="303600" cy="303600"/>
              <a:chOff x="0" y="0"/>
              <a:chExt cx="303600" cy="303600"/>
            </a:xfrm>
          </p:grpSpPr>
          <p:sp>
            <p:nvSpPr>
              <p:cNvPr id="387" name="Google Shape;387;p77"/>
              <p:cNvSpPr/>
              <p:nvPr/>
            </p:nvSpPr>
            <p:spPr>
              <a:xfrm>
                <a:off x="0" y="0"/>
                <a:ext cx="303600" cy="303600"/>
              </a:xfrm>
              <a:prstGeom prst="ellipse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77"/>
              <p:cNvSpPr/>
              <p:nvPr/>
            </p:nvSpPr>
            <p:spPr>
              <a:xfrm>
                <a:off x="44472" y="31187"/>
                <a:ext cx="2148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r>
                  <a:rPr lang="en-GB" sz="1600"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4800"/>
              </a:p>
            </p:txBody>
          </p:sp>
        </p:grpSp>
        <p:grpSp>
          <p:nvGrpSpPr>
            <p:cNvPr id="389" name="Google Shape;389;p77"/>
            <p:cNvGrpSpPr/>
            <p:nvPr/>
          </p:nvGrpSpPr>
          <p:grpSpPr>
            <a:xfrm>
              <a:off x="4581023" y="1409172"/>
              <a:ext cx="303600" cy="303600"/>
              <a:chOff x="67800" y="-80100"/>
              <a:chExt cx="303600" cy="303600"/>
            </a:xfrm>
          </p:grpSpPr>
          <p:sp>
            <p:nvSpPr>
              <p:cNvPr id="390" name="Google Shape;390;p77"/>
              <p:cNvSpPr/>
              <p:nvPr/>
            </p:nvSpPr>
            <p:spPr>
              <a:xfrm>
                <a:off x="67800" y="-80100"/>
                <a:ext cx="303600" cy="303600"/>
              </a:xfrm>
              <a:prstGeom prst="ellipse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77"/>
              <p:cNvSpPr/>
              <p:nvPr/>
            </p:nvSpPr>
            <p:spPr>
              <a:xfrm>
                <a:off x="112272" y="-48913"/>
                <a:ext cx="2148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r>
                  <a:rPr lang="en-GB" sz="1600"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4800"/>
              </a:p>
            </p:txBody>
          </p:sp>
        </p:grpSp>
        <p:grpSp>
          <p:nvGrpSpPr>
            <p:cNvPr id="392" name="Google Shape;392;p77"/>
            <p:cNvGrpSpPr/>
            <p:nvPr/>
          </p:nvGrpSpPr>
          <p:grpSpPr>
            <a:xfrm>
              <a:off x="5776428" y="2606193"/>
              <a:ext cx="303600" cy="303600"/>
              <a:chOff x="0" y="0"/>
              <a:chExt cx="303600" cy="303600"/>
            </a:xfrm>
          </p:grpSpPr>
          <p:sp>
            <p:nvSpPr>
              <p:cNvPr id="393" name="Google Shape;393;p77"/>
              <p:cNvSpPr/>
              <p:nvPr/>
            </p:nvSpPr>
            <p:spPr>
              <a:xfrm>
                <a:off x="0" y="0"/>
                <a:ext cx="303600" cy="303600"/>
              </a:xfrm>
              <a:prstGeom prst="ellipse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77"/>
              <p:cNvSpPr/>
              <p:nvPr/>
            </p:nvSpPr>
            <p:spPr>
              <a:xfrm>
                <a:off x="44472" y="31187"/>
                <a:ext cx="2148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r>
                  <a:rPr lang="en-GB" sz="1600"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4800"/>
              </a:p>
            </p:txBody>
          </p:sp>
        </p:grpSp>
        <p:grpSp>
          <p:nvGrpSpPr>
            <p:cNvPr id="395" name="Google Shape;395;p77"/>
            <p:cNvGrpSpPr/>
            <p:nvPr/>
          </p:nvGrpSpPr>
          <p:grpSpPr>
            <a:xfrm>
              <a:off x="4527501" y="3805482"/>
              <a:ext cx="303600" cy="303600"/>
              <a:chOff x="44475" y="-25"/>
              <a:chExt cx="303600" cy="303600"/>
            </a:xfrm>
          </p:grpSpPr>
          <p:sp>
            <p:nvSpPr>
              <p:cNvPr id="396" name="Google Shape;396;p77"/>
              <p:cNvSpPr/>
              <p:nvPr/>
            </p:nvSpPr>
            <p:spPr>
              <a:xfrm>
                <a:off x="44475" y="-25"/>
                <a:ext cx="303600" cy="303600"/>
              </a:xfrm>
              <a:prstGeom prst="ellipse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77"/>
              <p:cNvSpPr/>
              <p:nvPr/>
            </p:nvSpPr>
            <p:spPr>
              <a:xfrm>
                <a:off x="88872" y="31187"/>
                <a:ext cx="2148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r>
                  <a:rPr lang="en-GB" sz="1600"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4800"/>
              </a:p>
            </p:txBody>
          </p:sp>
        </p:grpSp>
      </p:grpSp>
      <p:sp>
        <p:nvSpPr>
          <p:cNvPr id="398" name="Google Shape;398;p77"/>
          <p:cNvSpPr/>
          <p:nvPr/>
        </p:nvSpPr>
        <p:spPr>
          <a:xfrm>
            <a:off x="610050" y="3081202"/>
            <a:ext cx="26238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A6A6A6"/>
              </a:buClr>
            </a:pP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Large datasets of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labeled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training data like ImageNet</a:t>
            </a:r>
            <a:endParaRPr sz="1600" dirty="0"/>
          </a:p>
        </p:txBody>
      </p:sp>
      <p:sp>
        <p:nvSpPr>
          <p:cNvPr id="399" name="Google Shape;399;p77"/>
          <p:cNvSpPr/>
          <p:nvPr/>
        </p:nvSpPr>
        <p:spPr>
          <a:xfrm>
            <a:off x="610049" y="2515152"/>
            <a:ext cx="3072029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INCREASE OF TRAINING DATA</a:t>
            </a:r>
            <a:endParaRPr sz="1600" b="1" dirty="0">
              <a:solidFill>
                <a:srgbClr val="434343"/>
              </a:solidFill>
            </a:endParaRPr>
          </a:p>
        </p:txBody>
      </p:sp>
      <p:sp>
        <p:nvSpPr>
          <p:cNvPr id="400" name="Google Shape;400;p77"/>
          <p:cNvSpPr/>
          <p:nvPr/>
        </p:nvSpPr>
        <p:spPr>
          <a:xfrm>
            <a:off x="6007825" y="5224202"/>
            <a:ext cx="24255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r">
              <a:buClr>
                <a:srgbClr val="A6A6A6"/>
              </a:buClr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Libraries like TensorFlow and Cloud Services</a:t>
            </a:r>
            <a:endParaRPr sz="1200"/>
          </a:p>
        </p:txBody>
      </p:sp>
      <p:sp>
        <p:nvSpPr>
          <p:cNvPr id="401" name="Google Shape;401;p77"/>
          <p:cNvSpPr/>
          <p:nvPr/>
        </p:nvSpPr>
        <p:spPr>
          <a:xfrm>
            <a:off x="5856325" y="4929877"/>
            <a:ext cx="2818104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BETTER TOOLING</a:t>
            </a:r>
            <a:endParaRPr sz="1600" b="1">
              <a:solidFill>
                <a:srgbClr val="434343"/>
              </a:solidFill>
            </a:endParaRPr>
          </a:p>
        </p:txBody>
      </p:sp>
      <p:sp>
        <p:nvSpPr>
          <p:cNvPr id="402" name="Google Shape;402;p77"/>
          <p:cNvSpPr/>
          <p:nvPr/>
        </p:nvSpPr>
        <p:spPr>
          <a:xfrm>
            <a:off x="5653525" y="3006802"/>
            <a:ext cx="27798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r">
              <a:buClr>
                <a:srgbClr val="A6A6A6"/>
              </a:buClr>
            </a:pP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Especially GPUs &amp;</a:t>
            </a:r>
            <a:br>
              <a:rPr lang="en-GB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Distributed Computing. </a:t>
            </a:r>
            <a:endParaRPr sz="1600" dirty="0"/>
          </a:p>
        </p:txBody>
      </p:sp>
      <p:sp>
        <p:nvSpPr>
          <p:cNvPr id="403" name="Google Shape;403;p77"/>
          <p:cNvSpPr/>
          <p:nvPr/>
        </p:nvSpPr>
        <p:spPr>
          <a:xfrm>
            <a:off x="5291125" y="2478602"/>
            <a:ext cx="3436184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INCREASE OF COMPUTING POWER</a:t>
            </a:r>
            <a:endParaRPr sz="1600" b="1">
              <a:solidFill>
                <a:srgbClr val="434343"/>
              </a:solidFill>
            </a:endParaRPr>
          </a:p>
        </p:txBody>
      </p:sp>
      <p:sp>
        <p:nvSpPr>
          <p:cNvPr id="404" name="Google Shape;404;p77"/>
          <p:cNvSpPr/>
          <p:nvPr/>
        </p:nvSpPr>
        <p:spPr>
          <a:xfrm>
            <a:off x="533850" y="5227202"/>
            <a:ext cx="3816448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A6A6A6"/>
              </a:buClr>
            </a:pPr>
            <a:r>
              <a:rPr lang="en-GB" sz="1575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Especially in deep reinforcement learning but also normal DL (</a:t>
            </a:r>
            <a:r>
              <a:rPr lang="en-GB" sz="1575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ReLUs</a:t>
            </a:r>
            <a:r>
              <a:rPr lang="en-GB" sz="1575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[Dahl et al., 2013], Dropout [Srivastava et al., 2014], etc.)</a:t>
            </a:r>
            <a:endParaRPr sz="15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buClr>
                <a:srgbClr val="A6A6A6"/>
              </a:buClr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/>
          </a:p>
        </p:txBody>
      </p:sp>
      <p:sp>
        <p:nvSpPr>
          <p:cNvPr id="405" name="Google Shape;405;p77"/>
          <p:cNvSpPr/>
          <p:nvPr/>
        </p:nvSpPr>
        <p:spPr>
          <a:xfrm>
            <a:off x="356800" y="4847202"/>
            <a:ext cx="4042454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ALGORITHMIC IMPROVEMENTS</a:t>
            </a:r>
            <a:endParaRPr sz="1600" b="1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16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D52C85-5275-DA4E-A549-6F1C3D32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Typical</a:t>
            </a:r>
            <a:r>
              <a:rPr lang="sv-SE" dirty="0"/>
              <a:t> Problem</a:t>
            </a:r>
          </a:p>
        </p:txBody>
      </p:sp>
      <p:pic>
        <p:nvPicPr>
          <p:cNvPr id="1026" name="Picture 2" descr="Image result for person cartoon">
            <a:extLst>
              <a:ext uri="{FF2B5EF4-FFF2-40B4-BE49-F238E27FC236}">
                <a16:creationId xmlns:a16="http://schemas.microsoft.com/office/drawing/2014/main" id="{0C75F613-DC99-2648-853C-6E784747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469" y="2109554"/>
            <a:ext cx="1410371" cy="14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dea cartoon">
            <a:extLst>
              <a:ext uri="{FF2B5EF4-FFF2-40B4-BE49-F238E27FC236}">
                <a16:creationId xmlns:a16="http://schemas.microsoft.com/office/drawing/2014/main" id="{19F9A6F8-05D6-A047-8CB0-CC2207E5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873" y="1180394"/>
            <a:ext cx="1650312" cy="9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E3F62-7697-7B4D-8EBA-DFE54DB5E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71" y="1446404"/>
            <a:ext cx="1734533" cy="1659769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B241D276-E069-FB44-8728-19F1BFF3970F}"/>
              </a:ext>
            </a:extLst>
          </p:cNvPr>
          <p:cNvSpPr/>
          <p:nvPr/>
        </p:nvSpPr>
        <p:spPr>
          <a:xfrm>
            <a:off x="679806" y="1900615"/>
            <a:ext cx="1734533" cy="1037406"/>
          </a:xfrm>
          <a:prstGeom prst="clou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problem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F4112-519A-D84C-A6C9-AA5D26D4B3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86" y="4059416"/>
            <a:ext cx="1012639" cy="101263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C6D37E4-EBCD-A74A-925F-3B7507A34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" y="5692511"/>
            <a:ext cx="1364961" cy="758878"/>
          </a:xfrm>
          <a:prstGeom prst="rect">
            <a:avLst/>
          </a:prstGeom>
        </p:spPr>
      </p:pic>
      <p:pic>
        <p:nvPicPr>
          <p:cNvPr id="1032" name="Picture 8" descr="Image result for training cartoon">
            <a:extLst>
              <a:ext uri="{FF2B5EF4-FFF2-40B4-BE49-F238E27FC236}">
                <a16:creationId xmlns:a16="http://schemas.microsoft.com/office/drawing/2014/main" id="{AD050B64-E344-BC47-85D9-40419B6C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682" y="4688040"/>
            <a:ext cx="1461817" cy="10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drawing of a person&#10;&#10;Description automatically generated">
            <a:extLst>
              <a:ext uri="{FF2B5EF4-FFF2-40B4-BE49-F238E27FC236}">
                <a16:creationId xmlns:a16="http://schemas.microsoft.com/office/drawing/2014/main" id="{5471BC02-0D5A-5F44-8EC2-A8C4ED668D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69" y="4458403"/>
            <a:ext cx="1333500" cy="1372914"/>
          </a:xfrm>
          <a:prstGeom prst="rect">
            <a:avLst/>
          </a:prstGeom>
        </p:spPr>
      </p:pic>
      <p:pic>
        <p:nvPicPr>
          <p:cNvPr id="1034" name="Picture 10" descr="Image result for factory cartoon">
            <a:extLst>
              <a:ext uri="{FF2B5EF4-FFF2-40B4-BE49-F238E27FC236}">
                <a16:creationId xmlns:a16="http://schemas.microsoft.com/office/drawing/2014/main" id="{8E8637DC-28EB-E549-9801-D02EA720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693" y="3853802"/>
            <a:ext cx="2824107" cy="22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ailure cartoon">
            <a:extLst>
              <a:ext uri="{FF2B5EF4-FFF2-40B4-BE49-F238E27FC236}">
                <a16:creationId xmlns:a16="http://schemas.microsoft.com/office/drawing/2014/main" id="{9B5C394B-476A-3142-B7D7-765AD440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09004">
            <a:off x="5661324" y="4202909"/>
            <a:ext cx="3226844" cy="15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E42E209F-367E-2A4F-B676-121CB27D6CA3}"/>
              </a:ext>
            </a:extLst>
          </p:cNvPr>
          <p:cNvSpPr/>
          <p:nvPr/>
        </p:nvSpPr>
        <p:spPr>
          <a:xfrm>
            <a:off x="4658869" y="4748447"/>
            <a:ext cx="1133269" cy="79427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9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2"/>
          <p:cNvSpPr txBox="1">
            <a:spLocks noGrp="1"/>
          </p:cNvSpPr>
          <p:nvPr>
            <p:ph type="title"/>
          </p:nvPr>
        </p:nvSpPr>
        <p:spPr>
          <a:xfrm>
            <a:off x="-120315" y="274639"/>
            <a:ext cx="9408694" cy="1143000"/>
          </a:xfrm>
          <a:prstGeom prst="rect">
            <a:avLst/>
          </a:prstGeom>
        </p:spPr>
        <p:txBody>
          <a:bodyPr spcFirstLastPara="1" vert="horz" wrap="square" lIns="26775" tIns="26775" rIns="26775" bIns="26775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ts val="2300"/>
            </a:pPr>
            <a:r>
              <a:rPr lang="en-GB" sz="3400" dirty="0"/>
              <a:t>Why Software Engineering For Machine Learning?</a:t>
            </a:r>
            <a:endParaRPr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90FF9-2B27-9E49-9875-6E5B3AF69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32" y="1903534"/>
            <a:ext cx="8530440" cy="2998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C0817-B18F-CE4F-BF1E-FC502934E668}"/>
              </a:ext>
            </a:extLst>
          </p:cNvPr>
          <p:cNvSpPr txBox="1"/>
          <p:nvPr/>
        </p:nvSpPr>
        <p:spPr>
          <a:xfrm>
            <a:off x="1439088" y="6331057"/>
            <a:ext cx="7512874" cy="3926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r>
              <a:rPr lang="en-US" sz="1100" dirty="0"/>
              <a:t>Google: D. Sculley, G. Holt, D. </a:t>
            </a:r>
            <a:r>
              <a:rPr lang="en-US" sz="1100" dirty="0" err="1"/>
              <a:t>Golovin</a:t>
            </a:r>
            <a:r>
              <a:rPr lang="en-US" sz="1100" dirty="0"/>
              <a:t>, E. </a:t>
            </a:r>
            <a:r>
              <a:rPr lang="en-US" sz="1100" dirty="0" err="1"/>
              <a:t>Davydov</a:t>
            </a:r>
            <a:r>
              <a:rPr lang="en-US" sz="1100" dirty="0"/>
              <a:t>, T. Phillips, D. Ebner, V. Chaudhary, M. Young, J.-F. Crespo, and D. Dennison,</a:t>
            </a:r>
            <a:br>
              <a:rPr lang="en-US" sz="1100" dirty="0"/>
            </a:br>
            <a:r>
              <a:rPr lang="en-US" sz="1100" dirty="0"/>
              <a:t>“Hidden technical debt in machine learning systems,” in Advances in Neural Information Processing Systems, 2015, pp. 2503–2511</a:t>
            </a:r>
            <a:endParaRPr lang="en-US" sz="1100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0912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B874-CFA6-0E43-9ECC-BE8B092FDD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From one of our studies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6017D-8EAB-7A48-87C4-0B63D271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4" y="2210725"/>
            <a:ext cx="8957136" cy="39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6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4C6E6F-E2BD-0348-9B69-CA4A3F85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Technology Evolution</a:t>
            </a:r>
          </a:p>
        </p:txBody>
      </p:sp>
      <p:pic>
        <p:nvPicPr>
          <p:cNvPr id="6" name="Picture 5" descr="A picture containing road, object, gear, motorcycle&#10;&#10;Description automatically generated">
            <a:extLst>
              <a:ext uri="{FF2B5EF4-FFF2-40B4-BE49-F238E27FC236}">
                <a16:creationId xmlns:a16="http://schemas.microsoft.com/office/drawing/2014/main" id="{4C6CB273-CE0B-2746-903C-D5AE540F5A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45" y="2915366"/>
            <a:ext cx="1518597" cy="10123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AA22D3-5E24-514A-A21B-EFB57A8AA67C}"/>
              </a:ext>
            </a:extLst>
          </p:cNvPr>
          <p:cNvCxnSpPr>
            <a:cxnSpLocks/>
          </p:cNvCxnSpPr>
          <p:nvPr/>
        </p:nvCxnSpPr>
        <p:spPr>
          <a:xfrm>
            <a:off x="105950" y="4199227"/>
            <a:ext cx="897660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A04837E6-C440-F843-A1C3-0DD01D6F4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22" y="2921102"/>
            <a:ext cx="1354395" cy="1015796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DD018042-68B4-A54B-AD42-DA2D4DF38C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84" y="2911964"/>
            <a:ext cx="1522043" cy="1015798"/>
          </a:xfrm>
          <a:prstGeom prst="rect">
            <a:avLst/>
          </a:prstGeom>
        </p:spPr>
      </p:pic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990D9BB7-2671-7A4A-A513-CABA2E780A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07" y="2921102"/>
            <a:ext cx="1356281" cy="1015798"/>
          </a:xfrm>
          <a:prstGeom prst="rect">
            <a:avLst/>
          </a:prstGeom>
        </p:spPr>
      </p:pic>
      <p:pic>
        <p:nvPicPr>
          <p:cNvPr id="11" name="Picture 2" descr="Image result for artificial intelligence">
            <a:extLst>
              <a:ext uri="{FF2B5EF4-FFF2-40B4-BE49-F238E27FC236}">
                <a16:creationId xmlns:a16="http://schemas.microsoft.com/office/drawing/2014/main" id="{3E6F15A4-0ACA-BF45-8B57-D6DF5A0A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946" y="2921102"/>
            <a:ext cx="2036613" cy="10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92C03E-7AA8-DE45-B2BC-7844D0BEE86F}"/>
              </a:ext>
            </a:extLst>
          </p:cNvPr>
          <p:cNvSpPr txBox="1"/>
          <p:nvPr/>
        </p:nvSpPr>
        <p:spPr>
          <a:xfrm>
            <a:off x="336191" y="448497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BC1171-2AD4-964C-AB77-ABEADE45ED2C}"/>
              </a:ext>
            </a:extLst>
          </p:cNvPr>
          <p:cNvSpPr txBox="1"/>
          <p:nvPr/>
        </p:nvSpPr>
        <p:spPr>
          <a:xfrm>
            <a:off x="2085087" y="4484978"/>
            <a:ext cx="120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5007C7-EE7A-724E-AAE2-0A35A2130D4A}"/>
              </a:ext>
            </a:extLst>
          </p:cNvPr>
          <p:cNvSpPr txBox="1"/>
          <p:nvPr/>
        </p:nvSpPr>
        <p:spPr>
          <a:xfrm>
            <a:off x="3913883" y="4459046"/>
            <a:ext cx="100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1BAA-FEB8-224B-860D-00F88CE467A0}"/>
              </a:ext>
            </a:extLst>
          </p:cNvPr>
          <p:cNvSpPr txBox="1"/>
          <p:nvPr/>
        </p:nvSpPr>
        <p:spPr>
          <a:xfrm>
            <a:off x="5768089" y="4459046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8B5F3-10E9-A54A-B867-94E4AC5D1AA0}"/>
              </a:ext>
            </a:extLst>
          </p:cNvPr>
          <p:cNvSpPr txBox="1"/>
          <p:nvPr/>
        </p:nvSpPr>
        <p:spPr>
          <a:xfrm>
            <a:off x="7015791" y="4459046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artificial intelligence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B95357-B67A-A44A-B55D-7E7F4995ED7E}"/>
              </a:ext>
            </a:extLst>
          </p:cNvPr>
          <p:cNvGrpSpPr/>
          <p:nvPr/>
        </p:nvGrpSpPr>
        <p:grpSpPr>
          <a:xfrm>
            <a:off x="3657584" y="1858480"/>
            <a:ext cx="5424975" cy="1013307"/>
            <a:chOff x="3657584" y="1858480"/>
            <a:chExt cx="5424975" cy="1013307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F0B488A8-147A-0A48-B6CC-9F2EBA7B54F4}"/>
                </a:ext>
              </a:extLst>
            </p:cNvPr>
            <p:cNvSpPr/>
            <p:nvPr/>
          </p:nvSpPr>
          <p:spPr>
            <a:xfrm rot="16200000">
              <a:off x="6121710" y="-89062"/>
              <a:ext cx="496723" cy="5424975"/>
            </a:xfrm>
            <a:prstGeom prst="rightBrace">
              <a:avLst>
                <a:gd name="adj1" fmla="val 8333"/>
                <a:gd name="adj2" fmla="val 50219"/>
              </a:avLst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10D8DA-021B-0F44-A958-E22F602A955F}"/>
                </a:ext>
              </a:extLst>
            </p:cNvPr>
            <p:cNvSpPr txBox="1"/>
            <p:nvPr/>
          </p:nvSpPr>
          <p:spPr>
            <a:xfrm>
              <a:off x="5465955" y="1858480"/>
              <a:ext cx="1803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 err="1"/>
                <a:t>digitalization</a:t>
              </a:r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27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A952-8594-8E40-9C3B-22E2A07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Effort</a:t>
            </a:r>
            <a:r>
              <a:rPr lang="sv-SE" dirty="0"/>
              <a:t> Goes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0ECBA7-15E1-D94E-9FA4-45B38B08D7CD}"/>
              </a:ext>
            </a:extLst>
          </p:cNvPr>
          <p:cNvGrpSpPr/>
          <p:nvPr/>
        </p:nvGrpSpPr>
        <p:grpSpPr>
          <a:xfrm>
            <a:off x="558800" y="1781221"/>
            <a:ext cx="8128000" cy="2173893"/>
            <a:chOff x="2124597" y="1541470"/>
            <a:chExt cx="8128000" cy="2173893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C4F598E-7F1F-0148-8CE2-9FBA9AB029AA}"/>
                </a:ext>
              </a:extLst>
            </p:cNvPr>
            <p:cNvGraphicFramePr/>
            <p:nvPr/>
          </p:nvGraphicFramePr>
          <p:xfrm>
            <a:off x="2124597" y="1541470"/>
            <a:ext cx="8128000" cy="21277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Curved Down Arrow 4">
              <a:extLst>
                <a:ext uri="{FF2B5EF4-FFF2-40B4-BE49-F238E27FC236}">
                  <a16:creationId xmlns:a16="http://schemas.microsoft.com/office/drawing/2014/main" id="{4CC190DC-9CBD-044E-A8FC-D544AD07B23D}"/>
                </a:ext>
              </a:extLst>
            </p:cNvPr>
            <p:cNvSpPr/>
            <p:nvPr/>
          </p:nvSpPr>
          <p:spPr>
            <a:xfrm>
              <a:off x="5042702" y="1724628"/>
              <a:ext cx="2291787" cy="46298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B53FD055-1FC4-7F4F-A464-19169BAA5FA9}"/>
                </a:ext>
              </a:extLst>
            </p:cNvPr>
            <p:cNvSpPr/>
            <p:nvPr/>
          </p:nvSpPr>
          <p:spPr>
            <a:xfrm rot="10800000">
              <a:off x="5042703" y="3069220"/>
              <a:ext cx="2291787" cy="46298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7" name="Curved Down Arrow 6">
              <a:extLst>
                <a:ext uri="{FF2B5EF4-FFF2-40B4-BE49-F238E27FC236}">
                  <a16:creationId xmlns:a16="http://schemas.microsoft.com/office/drawing/2014/main" id="{3075854C-7127-B749-9D91-42C14D18950C}"/>
                </a:ext>
              </a:extLst>
            </p:cNvPr>
            <p:cNvSpPr/>
            <p:nvPr/>
          </p:nvSpPr>
          <p:spPr>
            <a:xfrm>
              <a:off x="2750915" y="1541471"/>
              <a:ext cx="7006543" cy="64614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>
              <a:extLst>
                <a:ext uri="{FF2B5EF4-FFF2-40B4-BE49-F238E27FC236}">
                  <a16:creationId xmlns:a16="http://schemas.microsoft.com/office/drawing/2014/main" id="{C2829099-081C-9446-8B4D-F710BE288B84}"/>
                </a:ext>
              </a:extLst>
            </p:cNvPr>
            <p:cNvSpPr/>
            <p:nvPr/>
          </p:nvSpPr>
          <p:spPr>
            <a:xfrm rot="10800000">
              <a:off x="2685323" y="3069219"/>
              <a:ext cx="7006543" cy="64614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BAF9E4-435A-9F43-A0A6-07C38E310955}"/>
              </a:ext>
            </a:extLst>
          </p:cNvPr>
          <p:cNvGrpSpPr/>
          <p:nvPr/>
        </p:nvGrpSpPr>
        <p:grpSpPr>
          <a:xfrm>
            <a:off x="-29943" y="4181856"/>
            <a:ext cx="8503383" cy="2586171"/>
            <a:chOff x="-29943" y="4181856"/>
            <a:chExt cx="8503383" cy="2586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3BE820-85CE-1949-8412-9994A190F521}"/>
                </a:ext>
              </a:extLst>
            </p:cNvPr>
            <p:cNvSpPr txBox="1"/>
            <p:nvPr/>
          </p:nvSpPr>
          <p:spPr>
            <a:xfrm>
              <a:off x="-29943" y="6398695"/>
              <a:ext cx="1766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Amount</a:t>
              </a:r>
              <a:r>
                <a:rPr lang="sv-SE" dirty="0"/>
                <a:t> of </a:t>
              </a:r>
              <a:r>
                <a:rPr lang="sv-SE" dirty="0" err="1"/>
                <a:t>effort</a:t>
              </a:r>
              <a:endParaRPr lang="sv-SE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C56B7B-5821-D445-9261-92899B4FEC38}"/>
                </a:ext>
              </a:extLst>
            </p:cNvPr>
            <p:cNvSpPr/>
            <p:nvPr/>
          </p:nvSpPr>
          <p:spPr>
            <a:xfrm>
              <a:off x="938784" y="4181856"/>
              <a:ext cx="7534656" cy="1912037"/>
            </a:xfrm>
            <a:custGeom>
              <a:avLst/>
              <a:gdLst>
                <a:gd name="connsiteX0" fmla="*/ 0 w 7534656"/>
                <a:gd name="connsiteY0" fmla="*/ 0 h 1912037"/>
                <a:gd name="connsiteX1" fmla="*/ 804672 w 7534656"/>
                <a:gd name="connsiteY1" fmla="*/ 170688 h 1912037"/>
                <a:gd name="connsiteX2" fmla="*/ 1901952 w 7534656"/>
                <a:gd name="connsiteY2" fmla="*/ 1658112 h 1912037"/>
                <a:gd name="connsiteX3" fmla="*/ 5364480 w 7534656"/>
                <a:gd name="connsiteY3" fmla="*/ 1816608 h 1912037"/>
                <a:gd name="connsiteX4" fmla="*/ 6473952 w 7534656"/>
                <a:gd name="connsiteY4" fmla="*/ 658368 h 1912037"/>
                <a:gd name="connsiteX5" fmla="*/ 7534656 w 7534656"/>
                <a:gd name="connsiteY5" fmla="*/ 256032 h 19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34656" h="1912037">
                  <a:moveTo>
                    <a:pt x="0" y="0"/>
                  </a:moveTo>
                  <a:lnTo>
                    <a:pt x="804672" y="170688"/>
                  </a:lnTo>
                  <a:cubicBezTo>
                    <a:pt x="1121664" y="447040"/>
                    <a:pt x="1141984" y="1383792"/>
                    <a:pt x="1901952" y="1658112"/>
                  </a:cubicBezTo>
                  <a:cubicBezTo>
                    <a:pt x="2661920" y="1932432"/>
                    <a:pt x="4602480" y="1983232"/>
                    <a:pt x="5364480" y="1816608"/>
                  </a:cubicBezTo>
                  <a:cubicBezTo>
                    <a:pt x="6126480" y="1649984"/>
                    <a:pt x="6112256" y="918464"/>
                    <a:pt x="6473952" y="658368"/>
                  </a:cubicBezTo>
                  <a:cubicBezTo>
                    <a:pt x="6835648" y="398272"/>
                    <a:pt x="7185152" y="327152"/>
                    <a:pt x="7534656" y="25603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3F02D9-5789-8540-BB79-5CDB88009724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1736823" y="6583361"/>
              <a:ext cx="78692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B1390C-35D4-F848-96E2-0A6AE926B700}"/>
              </a:ext>
            </a:extLst>
          </p:cNvPr>
          <p:cNvGrpSpPr/>
          <p:nvPr/>
        </p:nvGrpSpPr>
        <p:grpSpPr>
          <a:xfrm>
            <a:off x="987552" y="4167975"/>
            <a:ext cx="7498080" cy="2587344"/>
            <a:chOff x="987552" y="4167975"/>
            <a:chExt cx="7498080" cy="25873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7A0B07-F180-CF4A-A854-35EC8D1FABB4}"/>
                </a:ext>
              </a:extLst>
            </p:cNvPr>
            <p:cNvSpPr txBox="1"/>
            <p:nvPr/>
          </p:nvSpPr>
          <p:spPr>
            <a:xfrm>
              <a:off x="5128347" y="6385987"/>
              <a:ext cx="2105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Amount</a:t>
              </a:r>
              <a:r>
                <a:rPr lang="sv-SE" dirty="0"/>
                <a:t> of attention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05F91B-49C5-D345-82C8-CA048CB146B9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7234116" y="6570653"/>
              <a:ext cx="776028" cy="127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A2B4BDA-D7CE-8947-B985-E240AE46E48A}"/>
                </a:ext>
              </a:extLst>
            </p:cNvPr>
            <p:cNvSpPr/>
            <p:nvPr/>
          </p:nvSpPr>
          <p:spPr>
            <a:xfrm>
              <a:off x="987552" y="4167975"/>
              <a:ext cx="7498080" cy="2000515"/>
            </a:xfrm>
            <a:custGeom>
              <a:avLst/>
              <a:gdLst>
                <a:gd name="connsiteX0" fmla="*/ 0 w 7498080"/>
                <a:gd name="connsiteY0" fmla="*/ 1988985 h 2000515"/>
                <a:gd name="connsiteX1" fmla="*/ 1011936 w 7498080"/>
                <a:gd name="connsiteY1" fmla="*/ 1830489 h 2000515"/>
                <a:gd name="connsiteX2" fmla="*/ 1621536 w 7498080"/>
                <a:gd name="connsiteY2" fmla="*/ 806361 h 2000515"/>
                <a:gd name="connsiteX3" fmla="*/ 2414016 w 7498080"/>
                <a:gd name="connsiteY3" fmla="*/ 111417 h 2000515"/>
                <a:gd name="connsiteX4" fmla="*/ 4157472 w 7498080"/>
                <a:gd name="connsiteY4" fmla="*/ 87033 h 2000515"/>
                <a:gd name="connsiteX5" fmla="*/ 5315712 w 7498080"/>
                <a:gd name="connsiteY5" fmla="*/ 952665 h 2000515"/>
                <a:gd name="connsiteX6" fmla="*/ 6169152 w 7498080"/>
                <a:gd name="connsiteY6" fmla="*/ 1635417 h 2000515"/>
                <a:gd name="connsiteX7" fmla="*/ 7498080 w 7498080"/>
                <a:gd name="connsiteY7" fmla="*/ 1806105 h 200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8080" h="2000515">
                  <a:moveTo>
                    <a:pt x="0" y="1988985"/>
                  </a:moveTo>
                  <a:cubicBezTo>
                    <a:pt x="370840" y="2008289"/>
                    <a:pt x="741680" y="2027593"/>
                    <a:pt x="1011936" y="1830489"/>
                  </a:cubicBezTo>
                  <a:cubicBezTo>
                    <a:pt x="1282192" y="1633385"/>
                    <a:pt x="1387856" y="1092873"/>
                    <a:pt x="1621536" y="806361"/>
                  </a:cubicBezTo>
                  <a:cubicBezTo>
                    <a:pt x="1855216" y="519849"/>
                    <a:pt x="1991360" y="231305"/>
                    <a:pt x="2414016" y="111417"/>
                  </a:cubicBezTo>
                  <a:cubicBezTo>
                    <a:pt x="2836672" y="-8471"/>
                    <a:pt x="3673856" y="-53175"/>
                    <a:pt x="4157472" y="87033"/>
                  </a:cubicBezTo>
                  <a:cubicBezTo>
                    <a:pt x="4641088" y="227241"/>
                    <a:pt x="4980432" y="694601"/>
                    <a:pt x="5315712" y="952665"/>
                  </a:cubicBezTo>
                  <a:cubicBezTo>
                    <a:pt x="5650992" y="1210729"/>
                    <a:pt x="5805424" y="1493177"/>
                    <a:pt x="6169152" y="1635417"/>
                  </a:cubicBezTo>
                  <a:cubicBezTo>
                    <a:pt x="6532880" y="1777657"/>
                    <a:pt x="7015480" y="1791881"/>
                    <a:pt x="7498080" y="180610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374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B778-BC99-C44E-8B03-D73237BA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the </a:t>
            </a:r>
            <a:r>
              <a:rPr lang="sv-SE" dirty="0" err="1"/>
              <a:t>Difference</a:t>
            </a:r>
            <a:r>
              <a:rPr lang="sv-SE" dirty="0"/>
              <a:t>?</a:t>
            </a:r>
          </a:p>
        </p:txBody>
      </p:sp>
      <p:pic>
        <p:nvPicPr>
          <p:cNvPr id="1026" name="Picture 2" descr="Image result for doghouse">
            <a:extLst>
              <a:ext uri="{FF2B5EF4-FFF2-40B4-BE49-F238E27FC236}">
                <a16:creationId xmlns:a16="http://schemas.microsoft.com/office/drawing/2014/main" id="{CE43F655-A084-454E-BDED-21D48586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" y="1470297"/>
            <a:ext cx="3810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kyscraper">
            <a:extLst>
              <a:ext uri="{FF2B5EF4-FFF2-40B4-BE49-F238E27FC236}">
                <a16:creationId xmlns:a16="http://schemas.microsoft.com/office/drawing/2014/main" id="{BBDD6D7B-84FF-FE4E-91A7-3D9158D8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59430"/>
            <a:ext cx="4373122" cy="29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46EAD5-E957-6E4E-A8B7-1320DCCB08DC}"/>
              </a:ext>
            </a:extLst>
          </p:cNvPr>
          <p:cNvSpPr/>
          <p:nvPr/>
        </p:nvSpPr>
        <p:spPr>
          <a:xfrm rot="19869284">
            <a:off x="675002" y="2415094"/>
            <a:ext cx="3413738" cy="964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Most </a:t>
            </a:r>
            <a:r>
              <a:rPr lang="sv-SE" sz="3200" dirty="0" err="1"/>
              <a:t>Academic</a:t>
            </a:r>
            <a:r>
              <a:rPr lang="sv-SE" sz="3200" dirty="0"/>
              <a:t> Research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E1FDFDA-EED9-2447-9B68-77232E08C4CB}"/>
              </a:ext>
            </a:extLst>
          </p:cNvPr>
          <p:cNvSpPr/>
          <p:nvPr/>
        </p:nvSpPr>
        <p:spPr>
          <a:xfrm rot="19869284">
            <a:off x="5413431" y="2400106"/>
            <a:ext cx="2743200" cy="91963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Engineering</a:t>
            </a:r>
            <a:r>
              <a:rPr lang="sv-SE" sz="3200" dirty="0"/>
              <a:t>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1674D-722E-BC4D-A649-34F3990A3144}"/>
              </a:ext>
            </a:extLst>
          </p:cNvPr>
          <p:cNvSpPr txBox="1"/>
          <p:nvPr/>
        </p:nvSpPr>
        <p:spPr>
          <a:xfrm>
            <a:off x="548640" y="4663440"/>
            <a:ext cx="2574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Characteristics</a:t>
            </a: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Small-</a:t>
            </a:r>
            <a:r>
              <a:rPr lang="sv-SE" dirty="0" err="1"/>
              <a:t>scale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people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Pilots &amp; </a:t>
            </a:r>
            <a:r>
              <a:rPr lang="sv-SE" dirty="0" err="1"/>
              <a:t>prototypes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No/</a:t>
            </a:r>
            <a:r>
              <a:rPr lang="sv-SE" dirty="0" err="1"/>
              <a:t>little</a:t>
            </a:r>
            <a:r>
              <a:rPr lang="sv-SE" dirty="0"/>
              <a:t> </a:t>
            </a:r>
            <a:r>
              <a:rPr lang="sv-SE" dirty="0" err="1"/>
              <a:t>societal</a:t>
            </a:r>
            <a:r>
              <a:rPr lang="sv-SE" dirty="0"/>
              <a:t> </a:t>
            </a:r>
            <a:r>
              <a:rPr lang="sv-SE" dirty="0" err="1"/>
              <a:t>value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No risk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A539A-396E-3D44-AAA8-8740A87D0B39}"/>
              </a:ext>
            </a:extLst>
          </p:cNvPr>
          <p:cNvSpPr txBox="1"/>
          <p:nvPr/>
        </p:nvSpPr>
        <p:spPr>
          <a:xfrm>
            <a:off x="5321515" y="4610424"/>
            <a:ext cx="3400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Characteristics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scale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Hundreds</a:t>
            </a:r>
            <a:r>
              <a:rPr lang="sv-SE" dirty="0"/>
              <a:t>/</a:t>
            </a:r>
            <a:r>
              <a:rPr lang="sv-SE" dirty="0" err="1"/>
              <a:t>thousands</a:t>
            </a:r>
            <a:r>
              <a:rPr lang="sv-SE" dirty="0"/>
              <a:t> of </a:t>
            </a:r>
            <a:r>
              <a:rPr lang="sv-SE" dirty="0" err="1"/>
              <a:t>people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Industrial,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deployment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societal</a:t>
            </a:r>
            <a:r>
              <a:rPr lang="sv-SE" dirty="0"/>
              <a:t> </a:t>
            </a:r>
            <a:r>
              <a:rPr lang="sv-SE" dirty="0" err="1"/>
              <a:t>value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High</a:t>
            </a:r>
            <a:r>
              <a:rPr lang="sv-SE" dirty="0"/>
              <a:t> risk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73CA19-B51B-8A4E-8B50-38500E161241}"/>
              </a:ext>
            </a:extLst>
          </p:cNvPr>
          <p:cNvSpPr/>
          <p:nvPr/>
        </p:nvSpPr>
        <p:spPr>
          <a:xfrm rot="19869284">
            <a:off x="219800" y="4724197"/>
            <a:ext cx="3413738" cy="964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study</a:t>
            </a:r>
            <a:r>
              <a:rPr lang="sv-SE" sz="3200" dirty="0"/>
              <a:t> </a:t>
            </a:r>
            <a:r>
              <a:rPr lang="sv-SE" sz="3200" dirty="0" err="1"/>
              <a:t>applicability</a:t>
            </a:r>
            <a:r>
              <a:rPr lang="sv-SE" sz="3200" dirty="0"/>
              <a:t> of </a:t>
            </a:r>
            <a:r>
              <a:rPr lang="sv-SE" sz="3200" dirty="0" err="1"/>
              <a:t>technology</a:t>
            </a:r>
            <a:endParaRPr lang="sv-SE" sz="3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C8AAD8A-50A9-254D-AFA2-6EB91D85931C}"/>
              </a:ext>
            </a:extLst>
          </p:cNvPr>
          <p:cNvSpPr/>
          <p:nvPr/>
        </p:nvSpPr>
        <p:spPr>
          <a:xfrm rot="19869284">
            <a:off x="3613847" y="4580958"/>
            <a:ext cx="5692301" cy="91963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study</a:t>
            </a:r>
            <a:r>
              <a:rPr lang="sv-SE" sz="3200" dirty="0"/>
              <a:t> benefit &amp; </a:t>
            </a:r>
            <a:r>
              <a:rPr lang="sv-SE" sz="3200" dirty="0" err="1"/>
              <a:t>scalability</a:t>
            </a:r>
            <a:r>
              <a:rPr lang="sv-SE" sz="3200" dirty="0"/>
              <a:t> in </a:t>
            </a:r>
            <a:r>
              <a:rPr lang="sv-SE" sz="3200" dirty="0" err="1"/>
              <a:t>empirical</a:t>
            </a:r>
            <a:r>
              <a:rPr lang="sv-SE" sz="3200" dirty="0"/>
              <a:t> RW </a:t>
            </a:r>
            <a:r>
              <a:rPr lang="sv-SE" sz="3200" dirty="0" err="1"/>
              <a:t>context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999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/>
      <p:bldP spid="13" grpId="0"/>
      <p:bldP spid="10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52AE-B3F0-9640-889A-37F1893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Quote</a:t>
            </a:r>
            <a:r>
              <a:rPr lang="sv-SE" dirty="0"/>
              <a:t> from KPMG</a:t>
            </a:r>
          </a:p>
        </p:txBody>
      </p:sp>
      <p:pic>
        <p:nvPicPr>
          <p:cNvPr id="2050" name="Picture 2" descr="https://info.kpmg.us/content/dam/info/en/news-perspectives/images/2019/bf-np-december.jpg">
            <a:extLst>
              <a:ext uri="{FF2B5EF4-FFF2-40B4-BE49-F238E27FC236}">
                <a16:creationId xmlns:a16="http://schemas.microsoft.com/office/drawing/2014/main" id="{EC3E11A5-C29D-1F4D-A8C6-5EE0428D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3213"/>
            <a:ext cx="9144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87A49-8AE3-454A-8451-B7BFFE641210}"/>
              </a:ext>
            </a:extLst>
          </p:cNvPr>
          <p:cNvSpPr txBox="1"/>
          <p:nvPr/>
        </p:nvSpPr>
        <p:spPr>
          <a:xfrm rot="19750394">
            <a:off x="178585" y="2605521"/>
            <a:ext cx="8786828" cy="20621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3200" dirty="0"/>
              <a:t>“One of the biggest problems facing businesses is</a:t>
            </a:r>
            <a:br>
              <a:rPr lang="en" sz="3200" dirty="0"/>
            </a:br>
            <a:r>
              <a:rPr lang="en" sz="3200" dirty="0"/>
              <a:t>getting AI from pilot phase to scalable deployment”</a:t>
            </a:r>
            <a:br>
              <a:rPr lang="en" sz="3200" dirty="0"/>
            </a:br>
            <a:br>
              <a:rPr lang="en" sz="3200" dirty="0"/>
            </a:br>
            <a:r>
              <a:rPr lang="en" sz="3200" dirty="0"/>
              <a:t>KPMG Consulting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0205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3AB033-AC23-6B49-A169-A3D7DEC7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Five</a:t>
            </a:r>
            <a:r>
              <a:rPr lang="sv-SE" dirty="0"/>
              <a:t> Most </a:t>
            </a:r>
            <a:r>
              <a:rPr lang="sv-SE" dirty="0" err="1"/>
              <a:t>Important</a:t>
            </a:r>
            <a:r>
              <a:rPr lang="sv-SE" dirty="0"/>
              <a:t> Jobs in AI</a:t>
            </a:r>
          </a:p>
        </p:txBody>
      </p:sp>
      <p:pic>
        <p:nvPicPr>
          <p:cNvPr id="7" name="Picture 6" descr="A close up of a newspaper&#13;&#10;&#13;&#10;Description automatically generated">
            <a:extLst>
              <a:ext uri="{FF2B5EF4-FFF2-40B4-BE49-F238E27FC236}">
                <a16:creationId xmlns:a16="http://schemas.microsoft.com/office/drawing/2014/main" id="{22A53635-9C26-9945-B452-30BC0C3B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1417639"/>
            <a:ext cx="9055100" cy="447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7ED4A-CA38-DC4D-AA06-21C607B45D3D}"/>
              </a:ext>
            </a:extLst>
          </p:cNvPr>
          <p:cNvSpPr txBox="1"/>
          <p:nvPr/>
        </p:nvSpPr>
        <p:spPr>
          <a:xfrm>
            <a:off x="155962" y="6121695"/>
            <a:ext cx="898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hlinkClick r:id="rId3"/>
              </a:rPr>
              <a:t>https://info.kpmg.us/news-perspectives/technology-innovation/top-5-ai-hires-companies-need-to-succeed-in-2019.html</a:t>
            </a:r>
            <a:r>
              <a:rPr lang="sv-SE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7C3B4-934E-1241-BDBC-BD398CDB1E21}"/>
              </a:ext>
            </a:extLst>
          </p:cNvPr>
          <p:cNvSpPr txBox="1"/>
          <p:nvPr/>
        </p:nvSpPr>
        <p:spPr>
          <a:xfrm>
            <a:off x="155962" y="6429472"/>
            <a:ext cx="664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u="sng" dirty="0">
                <a:hlinkClick r:id="rId4"/>
              </a:rPr>
              <a:t>https://qz.com/work/1517594/the-five-most-important-new-ai-jobs-according-to-kmpg/</a:t>
            </a:r>
            <a:endParaRPr lang="sv-SE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A6B906-1B1D-4C42-96AE-1ED3B30A6ED2}"/>
              </a:ext>
            </a:extLst>
          </p:cNvPr>
          <p:cNvGrpSpPr/>
          <p:nvPr/>
        </p:nvGrpSpPr>
        <p:grpSpPr>
          <a:xfrm>
            <a:off x="129836" y="1210490"/>
            <a:ext cx="5891746" cy="3474034"/>
            <a:chOff x="129836" y="1210490"/>
            <a:chExt cx="5891746" cy="347403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DA61CF-98D2-3D4C-A875-EB08B44E50B7}"/>
                </a:ext>
              </a:extLst>
            </p:cNvPr>
            <p:cNvSpPr/>
            <p:nvPr/>
          </p:nvSpPr>
          <p:spPr>
            <a:xfrm>
              <a:off x="129836" y="4005255"/>
              <a:ext cx="1907969" cy="679269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012D83-2490-1940-AD62-1EED90E37350}"/>
                </a:ext>
              </a:extLst>
            </p:cNvPr>
            <p:cNvSpPr/>
            <p:nvPr/>
          </p:nvSpPr>
          <p:spPr>
            <a:xfrm>
              <a:off x="177732" y="1210490"/>
              <a:ext cx="1359329" cy="679269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5F260D-93FD-E54C-AFBB-EDE26EFF1412}"/>
                </a:ext>
              </a:extLst>
            </p:cNvPr>
            <p:cNvSpPr/>
            <p:nvPr/>
          </p:nvSpPr>
          <p:spPr>
            <a:xfrm>
              <a:off x="173376" y="2381793"/>
              <a:ext cx="1907969" cy="679269"/>
            </a:xfrm>
            <a:prstGeom prst="ellipse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2EFC2F0-CCDD-E44A-A87C-E994EECC8545}"/>
                </a:ext>
              </a:extLst>
            </p:cNvPr>
            <p:cNvSpPr/>
            <p:nvPr/>
          </p:nvSpPr>
          <p:spPr>
            <a:xfrm>
              <a:off x="3278382" y="2310407"/>
              <a:ext cx="2743200" cy="110145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/>
                <a:t>Software </a:t>
              </a:r>
              <a:r>
                <a:rPr lang="sv-SE" sz="3200" dirty="0" err="1"/>
                <a:t>Engineering</a:t>
              </a:r>
              <a:endParaRPr lang="sv-SE" sz="32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C653CC-5851-3947-B537-C0ADAB6FED5D}"/>
                </a:ext>
              </a:extLst>
            </p:cNvPr>
            <p:cNvCxnSpPr>
              <a:cxnSpLocks/>
              <a:stCxn id="13" idx="1"/>
              <a:endCxn id="11" idx="6"/>
            </p:cNvCxnSpPr>
            <p:nvPr/>
          </p:nvCxnSpPr>
          <p:spPr>
            <a:xfrm flipH="1" flipV="1">
              <a:off x="1537061" y="1550125"/>
              <a:ext cx="1741321" cy="1311011"/>
            </a:xfrm>
            <a:prstGeom prst="straightConnector1">
              <a:avLst/>
            </a:prstGeom>
            <a:ln w="762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54F09EA-BC31-C944-860B-BB0729499075}"/>
                </a:ext>
              </a:extLst>
            </p:cNvPr>
            <p:cNvCxnSpPr>
              <a:cxnSpLocks/>
              <a:stCxn id="13" idx="1"/>
              <a:endCxn id="12" idx="6"/>
            </p:cNvCxnSpPr>
            <p:nvPr/>
          </p:nvCxnSpPr>
          <p:spPr>
            <a:xfrm flipH="1" flipV="1">
              <a:off x="2081345" y="2721428"/>
              <a:ext cx="1197037" cy="139708"/>
            </a:xfrm>
            <a:prstGeom prst="straightConnector1">
              <a:avLst/>
            </a:prstGeom>
            <a:ln w="762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69B367B-7FA5-AF43-A419-5813A5918486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2037806" y="2861136"/>
              <a:ext cx="1240576" cy="1483753"/>
            </a:xfrm>
            <a:prstGeom prst="straightConnector1">
              <a:avLst/>
            </a:prstGeom>
            <a:ln w="762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73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6ABE95-9C86-9349-B237-9789B820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AI </a:t>
            </a:r>
            <a:r>
              <a:rPr lang="sv-SE" dirty="0" err="1"/>
              <a:t>Evolves</a:t>
            </a:r>
            <a:r>
              <a:rPr lang="sv-SE" dirty="0"/>
              <a:t> In Industry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5E11E-32E8-9C46-8CC7-3AD5EEDF05AA}"/>
              </a:ext>
            </a:extLst>
          </p:cNvPr>
          <p:cNvGrpSpPr/>
          <p:nvPr/>
        </p:nvGrpSpPr>
        <p:grpSpPr>
          <a:xfrm>
            <a:off x="457200" y="1721922"/>
            <a:ext cx="8229600" cy="4453247"/>
            <a:chOff x="2032000" y="719666"/>
            <a:chExt cx="8128000" cy="2984233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679592F3-0F30-ED4E-A0C1-075A53883C5A}"/>
                </a:ext>
              </a:extLst>
            </p:cNvPr>
            <p:cNvGraphicFramePr/>
            <p:nvPr/>
          </p:nvGraphicFramePr>
          <p:xfrm>
            <a:off x="2032000" y="719666"/>
            <a:ext cx="8128000" cy="29842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3CBC8694-85D9-AB43-A2D9-88FF4870FC6B}"/>
                </a:ext>
              </a:extLst>
            </p:cNvPr>
            <p:cNvSpPr/>
            <p:nvPr/>
          </p:nvSpPr>
          <p:spPr>
            <a:xfrm>
              <a:off x="3657600" y="3020993"/>
              <a:ext cx="6273479" cy="6829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Increasing need for AI 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916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DE65FE-1F69-0B41-A2FE-115A92B459F1}"/>
              </a:ext>
            </a:extLst>
          </p:cNvPr>
          <p:cNvSpPr/>
          <p:nvPr/>
        </p:nvSpPr>
        <p:spPr>
          <a:xfrm>
            <a:off x="1884218" y="4156361"/>
            <a:ext cx="4447309" cy="2618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A1F8C99-C9F2-1940-8117-C3E879B1EE13}"/>
              </a:ext>
            </a:extLst>
          </p:cNvPr>
          <p:cNvSpPr/>
          <p:nvPr/>
        </p:nvSpPr>
        <p:spPr>
          <a:xfrm>
            <a:off x="69270" y="1607120"/>
            <a:ext cx="8991600" cy="22305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DA976C-B47B-B742-B344-382887863CD6}"/>
              </a:ext>
            </a:extLst>
          </p:cNvPr>
          <p:cNvSpPr/>
          <p:nvPr/>
        </p:nvSpPr>
        <p:spPr>
          <a:xfrm>
            <a:off x="251612" y="2041654"/>
            <a:ext cx="2808695" cy="14862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A374F3-AD21-5B48-B55A-D582056A63C6}"/>
              </a:ext>
            </a:extLst>
          </p:cNvPr>
          <p:cNvSpPr/>
          <p:nvPr/>
        </p:nvSpPr>
        <p:spPr>
          <a:xfrm>
            <a:off x="3181848" y="2041654"/>
            <a:ext cx="2808695" cy="14862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9F6A5F-CC2A-B547-A2FE-380C9AA23603}"/>
              </a:ext>
            </a:extLst>
          </p:cNvPr>
          <p:cNvSpPr/>
          <p:nvPr/>
        </p:nvSpPr>
        <p:spPr>
          <a:xfrm>
            <a:off x="6112084" y="2041654"/>
            <a:ext cx="2808695" cy="14862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21F8B-0B01-D640-BE16-D878DB360D9D}"/>
              </a:ext>
            </a:extLst>
          </p:cNvPr>
          <p:cNvSpPr txBox="1"/>
          <p:nvPr/>
        </p:nvSpPr>
        <p:spPr>
          <a:xfrm>
            <a:off x="251613" y="2064322"/>
            <a:ext cx="280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Requirements</a:t>
            </a:r>
            <a:r>
              <a:rPr lang="sv-SE" sz="1600" b="1" dirty="0"/>
              <a:t> driven </a:t>
            </a:r>
            <a:r>
              <a:rPr lang="sv-SE" sz="1600" b="1" dirty="0" err="1"/>
              <a:t>development</a:t>
            </a:r>
            <a:endParaRPr lang="sv-SE" sz="1600" b="1" dirty="0"/>
          </a:p>
          <a:p>
            <a:pPr marL="285750" indent="-285750">
              <a:buFontTx/>
              <a:buChar char="-"/>
            </a:pPr>
            <a:r>
              <a:rPr lang="sv-SE" sz="1600" dirty="0" err="1"/>
              <a:t>Regulatory</a:t>
            </a:r>
            <a:r>
              <a:rPr lang="sv-SE" sz="1600" dirty="0"/>
              <a:t> features</a:t>
            </a:r>
          </a:p>
          <a:p>
            <a:pPr marL="285750" indent="-285750">
              <a:buFontTx/>
              <a:buChar char="-"/>
            </a:pPr>
            <a:r>
              <a:rPr lang="sv-SE" sz="1600" dirty="0" err="1"/>
              <a:t>Competitor</a:t>
            </a:r>
            <a:r>
              <a:rPr lang="sv-SE" sz="1600" dirty="0"/>
              <a:t> </a:t>
            </a:r>
            <a:r>
              <a:rPr lang="sv-SE" sz="1600" dirty="0" err="1"/>
              <a:t>parity</a:t>
            </a:r>
            <a:r>
              <a:rPr lang="sv-SE" sz="1600" dirty="0"/>
              <a:t> features</a:t>
            </a:r>
          </a:p>
          <a:p>
            <a:pPr marL="285750" indent="-285750">
              <a:buFontTx/>
              <a:buChar char="-"/>
            </a:pPr>
            <a:r>
              <a:rPr lang="sv-SE" sz="1600" dirty="0" err="1"/>
              <a:t>Commodity</a:t>
            </a:r>
            <a:r>
              <a:rPr lang="sv-SE" sz="1600" dirty="0"/>
              <a:t>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AFA84-ED55-5B40-88E3-C9578FCA13EE}"/>
              </a:ext>
            </a:extLst>
          </p:cNvPr>
          <p:cNvSpPr txBox="1"/>
          <p:nvPr/>
        </p:nvSpPr>
        <p:spPr>
          <a:xfrm>
            <a:off x="3181848" y="2064322"/>
            <a:ext cx="2808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Outcome</a:t>
            </a:r>
            <a:r>
              <a:rPr lang="sv-SE" sz="1600" b="1" dirty="0"/>
              <a:t>/data driven </a:t>
            </a:r>
            <a:r>
              <a:rPr lang="sv-SE" sz="1600" b="1" dirty="0" err="1"/>
              <a:t>development</a:t>
            </a:r>
            <a:endParaRPr lang="sv-SE" sz="1600" b="1" dirty="0"/>
          </a:p>
          <a:p>
            <a:pPr marL="285750" indent="-285750">
              <a:buFontTx/>
              <a:buChar char="-"/>
            </a:pPr>
            <a:r>
              <a:rPr lang="sv-SE" sz="1600" dirty="0" err="1"/>
              <a:t>Value</a:t>
            </a:r>
            <a:r>
              <a:rPr lang="sv-SE" sz="1600" dirty="0"/>
              <a:t> </a:t>
            </a:r>
            <a:r>
              <a:rPr lang="sv-SE" sz="1600" dirty="0" err="1"/>
              <a:t>hypothesis</a:t>
            </a:r>
            <a:endParaRPr lang="sv-SE" sz="1600" dirty="0"/>
          </a:p>
          <a:p>
            <a:pPr marL="285750" indent="-285750">
              <a:buFontTx/>
              <a:buChar char="-"/>
            </a:pPr>
            <a:r>
              <a:rPr lang="sv-SE" sz="1600" dirty="0"/>
              <a:t>New ”</a:t>
            </a:r>
            <a:r>
              <a:rPr lang="sv-SE" sz="1600" dirty="0" err="1"/>
              <a:t>flow</a:t>
            </a:r>
            <a:r>
              <a:rPr lang="sv-SE" sz="1600" dirty="0"/>
              <a:t>” features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74DCD-81F2-2449-B472-BF822B776144}"/>
              </a:ext>
            </a:extLst>
          </p:cNvPr>
          <p:cNvSpPr txBox="1"/>
          <p:nvPr/>
        </p:nvSpPr>
        <p:spPr>
          <a:xfrm>
            <a:off x="6147639" y="2036616"/>
            <a:ext cx="277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AI driven </a:t>
            </a:r>
            <a:r>
              <a:rPr lang="sv-SE" sz="1600" b="1" dirty="0" err="1"/>
              <a:t>development</a:t>
            </a:r>
            <a:endParaRPr lang="sv-SE" sz="1600" b="1" dirty="0"/>
          </a:p>
          <a:p>
            <a:pPr marL="285750" indent="-285750">
              <a:buFontTx/>
              <a:buChar char="-"/>
            </a:pPr>
            <a:r>
              <a:rPr lang="sv-SE" sz="1600" dirty="0" err="1"/>
              <a:t>Minimize</a:t>
            </a:r>
            <a:r>
              <a:rPr lang="sv-SE" sz="1600" dirty="0"/>
              <a:t> </a:t>
            </a:r>
            <a:r>
              <a:rPr lang="sv-SE" sz="1600" dirty="0" err="1"/>
              <a:t>prediction</a:t>
            </a:r>
            <a:r>
              <a:rPr lang="sv-SE" sz="1600" dirty="0"/>
              <a:t> </a:t>
            </a:r>
            <a:r>
              <a:rPr lang="sv-SE" sz="1600" dirty="0" err="1"/>
              <a:t>errors</a:t>
            </a:r>
            <a:endParaRPr lang="sv-SE" sz="1600" dirty="0"/>
          </a:p>
          <a:p>
            <a:pPr marL="285750" indent="-285750">
              <a:buFontTx/>
              <a:buChar char="-"/>
            </a:pPr>
            <a:r>
              <a:rPr lang="sv-SE" sz="1600" dirty="0" err="1"/>
              <a:t>Many</a:t>
            </a:r>
            <a:r>
              <a:rPr lang="sv-SE" sz="1600" dirty="0"/>
              <a:t> </a:t>
            </a:r>
            <a:r>
              <a:rPr lang="sv-SE" sz="1600" dirty="0" err="1"/>
              <a:t>points</a:t>
            </a:r>
            <a:r>
              <a:rPr lang="sv-SE" sz="1600" dirty="0"/>
              <a:t> in data set</a:t>
            </a:r>
          </a:p>
          <a:p>
            <a:pPr marL="285750" indent="-285750">
              <a:buFontTx/>
              <a:buChar char="-"/>
            </a:pPr>
            <a:r>
              <a:rPr lang="sv-SE" sz="1600" dirty="0" err="1"/>
              <a:t>Combinatorial</a:t>
            </a:r>
            <a:r>
              <a:rPr lang="sv-SE" sz="1600" dirty="0"/>
              <a:t> explosion </a:t>
            </a:r>
            <a:r>
              <a:rPr lang="sv-SE" sz="1600" dirty="0" err="1"/>
              <a:t>of</a:t>
            </a:r>
            <a:r>
              <a:rPr lang="sv-SE" sz="1600" dirty="0"/>
              <a:t> alternatives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C5A2B5-0587-2040-9943-1DD6BF87401C}"/>
              </a:ext>
            </a:extLst>
          </p:cNvPr>
          <p:cNvSpPr/>
          <p:nvPr/>
        </p:nvSpPr>
        <p:spPr>
          <a:xfrm>
            <a:off x="2389909" y="4717806"/>
            <a:ext cx="554182" cy="7065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53387A-5752-8043-B049-80D5DA8D3036}"/>
              </a:ext>
            </a:extLst>
          </p:cNvPr>
          <p:cNvSpPr/>
          <p:nvPr/>
        </p:nvSpPr>
        <p:spPr>
          <a:xfrm>
            <a:off x="3858490" y="5683990"/>
            <a:ext cx="554182" cy="7065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C83AFEA-7362-4745-8560-1F922CB9DA2A}"/>
              </a:ext>
            </a:extLst>
          </p:cNvPr>
          <p:cNvSpPr/>
          <p:nvPr/>
        </p:nvSpPr>
        <p:spPr>
          <a:xfrm>
            <a:off x="4135581" y="4551546"/>
            <a:ext cx="554182" cy="7065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8F4FF7-93E4-B240-9435-A688E42B768E}"/>
              </a:ext>
            </a:extLst>
          </p:cNvPr>
          <p:cNvSpPr/>
          <p:nvPr/>
        </p:nvSpPr>
        <p:spPr>
          <a:xfrm>
            <a:off x="6501774" y="4689764"/>
            <a:ext cx="458002" cy="5839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gular Pentagon 14">
            <a:extLst>
              <a:ext uri="{FF2B5EF4-FFF2-40B4-BE49-F238E27FC236}">
                <a16:creationId xmlns:a16="http://schemas.microsoft.com/office/drawing/2014/main" id="{B25C1066-29CB-C64E-8B42-13DABA563B3E}"/>
              </a:ext>
            </a:extLst>
          </p:cNvPr>
          <p:cNvSpPr/>
          <p:nvPr/>
        </p:nvSpPr>
        <p:spPr>
          <a:xfrm>
            <a:off x="3269672" y="4689764"/>
            <a:ext cx="540328" cy="706582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gular Pentagon 15">
            <a:extLst>
              <a:ext uri="{FF2B5EF4-FFF2-40B4-BE49-F238E27FC236}">
                <a16:creationId xmlns:a16="http://schemas.microsoft.com/office/drawing/2014/main" id="{A54E803A-CA41-F64D-8115-3EFBBFE75571}"/>
              </a:ext>
            </a:extLst>
          </p:cNvPr>
          <p:cNvSpPr/>
          <p:nvPr/>
        </p:nvSpPr>
        <p:spPr>
          <a:xfrm>
            <a:off x="2641520" y="5853546"/>
            <a:ext cx="540328" cy="706582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gular Pentagon 16">
            <a:extLst>
              <a:ext uri="{FF2B5EF4-FFF2-40B4-BE49-F238E27FC236}">
                <a16:creationId xmlns:a16="http://schemas.microsoft.com/office/drawing/2014/main" id="{FDC6FB86-F79C-0C40-BE3D-A1CE651409DB}"/>
              </a:ext>
            </a:extLst>
          </p:cNvPr>
          <p:cNvSpPr/>
          <p:nvPr/>
        </p:nvSpPr>
        <p:spPr>
          <a:xfrm>
            <a:off x="5146962" y="4523509"/>
            <a:ext cx="540328" cy="706582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gular Pentagon 17">
            <a:extLst>
              <a:ext uri="{FF2B5EF4-FFF2-40B4-BE49-F238E27FC236}">
                <a16:creationId xmlns:a16="http://schemas.microsoft.com/office/drawing/2014/main" id="{45A8CA65-F558-4C44-8747-6ECBB919F3E3}"/>
              </a:ext>
            </a:extLst>
          </p:cNvPr>
          <p:cNvSpPr/>
          <p:nvPr/>
        </p:nvSpPr>
        <p:spPr>
          <a:xfrm>
            <a:off x="6482581" y="3978927"/>
            <a:ext cx="446552" cy="583952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5B33E4-508D-DE4D-9935-312E8144B7E6}"/>
              </a:ext>
            </a:extLst>
          </p:cNvPr>
          <p:cNvSpPr/>
          <p:nvPr/>
        </p:nvSpPr>
        <p:spPr>
          <a:xfrm>
            <a:off x="5557902" y="5704608"/>
            <a:ext cx="554182" cy="7065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gular Pentagon 20">
            <a:extLst>
              <a:ext uri="{FF2B5EF4-FFF2-40B4-BE49-F238E27FC236}">
                <a16:creationId xmlns:a16="http://schemas.microsoft.com/office/drawing/2014/main" id="{7E7EC924-BB57-A545-9608-E3E71B9E0868}"/>
              </a:ext>
            </a:extLst>
          </p:cNvPr>
          <p:cNvSpPr/>
          <p:nvPr/>
        </p:nvSpPr>
        <p:spPr>
          <a:xfrm>
            <a:off x="4731207" y="5465615"/>
            <a:ext cx="540328" cy="706582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6800DE4-BE63-B04D-96AB-BBC72422FF13}"/>
              </a:ext>
            </a:extLst>
          </p:cNvPr>
          <p:cNvSpPr/>
          <p:nvPr/>
        </p:nvSpPr>
        <p:spPr>
          <a:xfrm>
            <a:off x="3576206" y="3924915"/>
            <a:ext cx="361686" cy="6445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784FBE1A-358C-254E-9FA2-87EF003BE797}"/>
              </a:ext>
            </a:extLst>
          </p:cNvPr>
          <p:cNvSpPr/>
          <p:nvPr/>
        </p:nvSpPr>
        <p:spPr>
          <a:xfrm>
            <a:off x="4777125" y="3929642"/>
            <a:ext cx="362674" cy="60771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1EF8B-C4A6-B04A-950A-6CA167F5DC6F}"/>
              </a:ext>
            </a:extLst>
          </p:cNvPr>
          <p:cNvSpPr txBox="1"/>
          <p:nvPr/>
        </p:nvSpPr>
        <p:spPr>
          <a:xfrm>
            <a:off x="2479962" y="3840377"/>
            <a:ext cx="142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continuous</a:t>
            </a:r>
            <a:r>
              <a:rPr lang="sv-SE" sz="1600" dirty="0"/>
              <a:t> </a:t>
            </a:r>
            <a:r>
              <a:rPr lang="sv-SE" sz="1600" dirty="0" err="1"/>
              <a:t>deployment</a:t>
            </a:r>
            <a:endParaRPr lang="sv-SE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66CFDC-F09B-C445-AA8B-5CF32C7F8E74}"/>
              </a:ext>
            </a:extLst>
          </p:cNvPr>
          <p:cNvSpPr txBox="1"/>
          <p:nvPr/>
        </p:nvSpPr>
        <p:spPr>
          <a:xfrm>
            <a:off x="5105277" y="3854232"/>
            <a:ext cx="105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behavior</a:t>
            </a:r>
            <a:r>
              <a:rPr lang="sv-SE" sz="1600" dirty="0"/>
              <a:t>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4A6FC-EBED-A244-A204-8F4D41DA40CD}"/>
              </a:ext>
            </a:extLst>
          </p:cNvPr>
          <p:cNvSpPr txBox="1"/>
          <p:nvPr/>
        </p:nvSpPr>
        <p:spPr>
          <a:xfrm>
            <a:off x="3269672" y="6411190"/>
            <a:ext cx="2001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System in operation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6757E4D-4C51-AD4A-A45B-307232D5D197}"/>
              </a:ext>
            </a:extLst>
          </p:cNvPr>
          <p:cNvSpPr/>
          <p:nvPr/>
        </p:nvSpPr>
        <p:spPr>
          <a:xfrm>
            <a:off x="2466109" y="4439007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0715D5FA-D60D-0E4A-88F7-6F7A985B454A}"/>
              </a:ext>
            </a:extLst>
          </p:cNvPr>
          <p:cNvSpPr/>
          <p:nvPr/>
        </p:nvSpPr>
        <p:spPr>
          <a:xfrm>
            <a:off x="3307773" y="4536317"/>
            <a:ext cx="183571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FB7BD1B7-550E-534F-A2B3-B7E6677BCCCB}"/>
              </a:ext>
            </a:extLst>
          </p:cNvPr>
          <p:cNvSpPr/>
          <p:nvPr/>
        </p:nvSpPr>
        <p:spPr>
          <a:xfrm>
            <a:off x="4199537" y="4187172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29E56257-20C8-F14E-AD45-14773E81BD85}"/>
              </a:ext>
            </a:extLst>
          </p:cNvPr>
          <p:cNvSpPr/>
          <p:nvPr/>
        </p:nvSpPr>
        <p:spPr>
          <a:xfrm>
            <a:off x="5183039" y="4358453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E5DF8228-1EBC-0746-B925-ECB9D7C0030E}"/>
              </a:ext>
            </a:extLst>
          </p:cNvPr>
          <p:cNvSpPr/>
          <p:nvPr/>
        </p:nvSpPr>
        <p:spPr>
          <a:xfrm>
            <a:off x="5626119" y="5297039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705C89E3-BD09-A94F-820F-BD7B855594BA}"/>
              </a:ext>
            </a:extLst>
          </p:cNvPr>
          <p:cNvSpPr/>
          <p:nvPr/>
        </p:nvSpPr>
        <p:spPr>
          <a:xfrm>
            <a:off x="4779349" y="5130291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F6D65E1E-CDAA-F44B-8129-FFF37B1BB568}"/>
              </a:ext>
            </a:extLst>
          </p:cNvPr>
          <p:cNvSpPr/>
          <p:nvPr/>
        </p:nvSpPr>
        <p:spPr>
          <a:xfrm>
            <a:off x="3892541" y="5283184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0BAF280B-F6A1-2C44-8386-4A43524E6A9E}"/>
              </a:ext>
            </a:extLst>
          </p:cNvPr>
          <p:cNvSpPr/>
          <p:nvPr/>
        </p:nvSpPr>
        <p:spPr>
          <a:xfrm>
            <a:off x="2657137" y="5546849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Up Arrow 43">
            <a:extLst>
              <a:ext uri="{FF2B5EF4-FFF2-40B4-BE49-F238E27FC236}">
                <a16:creationId xmlns:a16="http://schemas.microsoft.com/office/drawing/2014/main" id="{3805DF5E-8005-E849-BC70-983D72047519}"/>
              </a:ext>
            </a:extLst>
          </p:cNvPr>
          <p:cNvSpPr/>
          <p:nvPr/>
        </p:nvSpPr>
        <p:spPr>
          <a:xfrm>
            <a:off x="2744844" y="4413973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18635A0F-D118-AF44-B3AB-E5925713C77F}"/>
              </a:ext>
            </a:extLst>
          </p:cNvPr>
          <p:cNvSpPr/>
          <p:nvPr/>
        </p:nvSpPr>
        <p:spPr>
          <a:xfrm>
            <a:off x="2987907" y="5507831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Up Arrow 45">
            <a:extLst>
              <a:ext uri="{FF2B5EF4-FFF2-40B4-BE49-F238E27FC236}">
                <a16:creationId xmlns:a16="http://schemas.microsoft.com/office/drawing/2014/main" id="{B0807158-F6D3-0B40-A571-0F7EE865725F}"/>
              </a:ext>
            </a:extLst>
          </p:cNvPr>
          <p:cNvSpPr/>
          <p:nvPr/>
        </p:nvSpPr>
        <p:spPr>
          <a:xfrm>
            <a:off x="3576334" y="4539020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Up Arrow 47">
            <a:extLst>
              <a:ext uri="{FF2B5EF4-FFF2-40B4-BE49-F238E27FC236}">
                <a16:creationId xmlns:a16="http://schemas.microsoft.com/office/drawing/2014/main" id="{EE918A58-B25C-244C-9B56-CBF184BB6B24}"/>
              </a:ext>
            </a:extLst>
          </p:cNvPr>
          <p:cNvSpPr/>
          <p:nvPr/>
        </p:nvSpPr>
        <p:spPr>
          <a:xfrm>
            <a:off x="4434391" y="4195440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Up Arrow 48">
            <a:extLst>
              <a:ext uri="{FF2B5EF4-FFF2-40B4-BE49-F238E27FC236}">
                <a16:creationId xmlns:a16="http://schemas.microsoft.com/office/drawing/2014/main" id="{D4FCDA1E-BB5B-8940-9080-4EE417F1C928}"/>
              </a:ext>
            </a:extLst>
          </p:cNvPr>
          <p:cNvSpPr/>
          <p:nvPr/>
        </p:nvSpPr>
        <p:spPr>
          <a:xfrm>
            <a:off x="5478617" y="4372701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Up Arrow 49">
            <a:extLst>
              <a:ext uri="{FF2B5EF4-FFF2-40B4-BE49-F238E27FC236}">
                <a16:creationId xmlns:a16="http://schemas.microsoft.com/office/drawing/2014/main" id="{CC2D78E2-CC22-C840-B961-79EF8DD306EA}"/>
              </a:ext>
            </a:extLst>
          </p:cNvPr>
          <p:cNvSpPr/>
          <p:nvPr/>
        </p:nvSpPr>
        <p:spPr>
          <a:xfrm>
            <a:off x="5033863" y="5107082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Up Arrow 50">
            <a:extLst>
              <a:ext uri="{FF2B5EF4-FFF2-40B4-BE49-F238E27FC236}">
                <a16:creationId xmlns:a16="http://schemas.microsoft.com/office/drawing/2014/main" id="{495A33B2-FCD4-9E4A-AAD8-117AD3CA97E5}"/>
              </a:ext>
            </a:extLst>
          </p:cNvPr>
          <p:cNvSpPr/>
          <p:nvPr/>
        </p:nvSpPr>
        <p:spPr>
          <a:xfrm>
            <a:off x="5890497" y="5272005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Up Arrow 51">
            <a:extLst>
              <a:ext uri="{FF2B5EF4-FFF2-40B4-BE49-F238E27FC236}">
                <a16:creationId xmlns:a16="http://schemas.microsoft.com/office/drawing/2014/main" id="{CC064AAD-4016-614C-A6B2-C8BF98CDC0D7}"/>
              </a:ext>
            </a:extLst>
          </p:cNvPr>
          <p:cNvSpPr/>
          <p:nvPr/>
        </p:nvSpPr>
        <p:spPr>
          <a:xfrm>
            <a:off x="4129899" y="5258510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0C26D9-D726-5E42-AC03-5E41C5B3ABDC}"/>
              </a:ext>
            </a:extLst>
          </p:cNvPr>
          <p:cNvSpPr txBox="1"/>
          <p:nvPr/>
        </p:nvSpPr>
        <p:spPr>
          <a:xfrm>
            <a:off x="6994782" y="4062057"/>
            <a:ext cx="2149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AI </a:t>
            </a:r>
            <a:r>
              <a:rPr lang="sv-SE" sz="1600" dirty="0" err="1"/>
              <a:t>component</a:t>
            </a:r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SW </a:t>
            </a:r>
            <a:r>
              <a:rPr lang="sv-SE" sz="1600" dirty="0" err="1"/>
              <a:t>component</a:t>
            </a:r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 err="1"/>
              <a:t>continuous</a:t>
            </a:r>
            <a:r>
              <a:rPr lang="sv-SE" sz="1600" dirty="0"/>
              <a:t> </a:t>
            </a:r>
            <a:r>
              <a:rPr lang="sv-SE" sz="1600" dirty="0" err="1"/>
              <a:t>deployment</a:t>
            </a:r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 err="1"/>
              <a:t>behavior</a:t>
            </a:r>
            <a:r>
              <a:rPr lang="sv-SE" sz="1600" dirty="0"/>
              <a:t> data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A0D502-155A-0D44-A66F-838D5998E5B7}"/>
              </a:ext>
            </a:extLst>
          </p:cNvPr>
          <p:cNvSpPr txBox="1"/>
          <p:nvPr/>
        </p:nvSpPr>
        <p:spPr>
          <a:xfrm>
            <a:off x="1" y="18010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err="1"/>
              <a:t>Holistic</a:t>
            </a:r>
            <a:r>
              <a:rPr lang="sv-SE" sz="4400" dirty="0"/>
              <a:t> </a:t>
            </a:r>
            <a:r>
              <a:rPr lang="sv-SE" sz="4400" dirty="0" err="1"/>
              <a:t>DevOps</a:t>
            </a:r>
            <a:r>
              <a:rPr lang="sv-SE" sz="4400" dirty="0"/>
              <a:t> </a:t>
            </a:r>
            <a:r>
              <a:rPr lang="sv-SE" sz="4400" dirty="0" err="1"/>
              <a:t>Framework</a:t>
            </a:r>
            <a:endParaRPr lang="sv-SE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9308F-766D-F44E-AA0A-F9AE9EC0FEA4}"/>
              </a:ext>
            </a:extLst>
          </p:cNvPr>
          <p:cNvSpPr txBox="1"/>
          <p:nvPr/>
        </p:nvSpPr>
        <p:spPr>
          <a:xfrm>
            <a:off x="2641520" y="1607120"/>
            <a:ext cx="369000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>
                <a:solidFill>
                  <a:schemeClr val="bg1"/>
                </a:solidFill>
              </a:rPr>
              <a:t>Holistic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DevOps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Framework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FF5DA522-0976-7242-9104-87FDA98F23E0}"/>
              </a:ext>
            </a:extLst>
          </p:cNvPr>
          <p:cNvSpPr/>
          <p:nvPr/>
        </p:nvSpPr>
        <p:spPr>
          <a:xfrm>
            <a:off x="6634737" y="5476133"/>
            <a:ext cx="175412" cy="3685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Up Arrow 54">
            <a:extLst>
              <a:ext uri="{FF2B5EF4-FFF2-40B4-BE49-F238E27FC236}">
                <a16:creationId xmlns:a16="http://schemas.microsoft.com/office/drawing/2014/main" id="{8709018D-928B-3C4D-AF39-60C82A90F30B}"/>
              </a:ext>
            </a:extLst>
          </p:cNvPr>
          <p:cNvSpPr/>
          <p:nvPr/>
        </p:nvSpPr>
        <p:spPr>
          <a:xfrm>
            <a:off x="6652048" y="6134192"/>
            <a:ext cx="158569" cy="39355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723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4081506D-B7D5-A643-B0E4-39FF3EEAAE3B}"/>
              </a:ext>
            </a:extLst>
          </p:cNvPr>
          <p:cNvSpPr/>
          <p:nvPr/>
        </p:nvSpPr>
        <p:spPr>
          <a:xfrm rot="1758796">
            <a:off x="2564521" y="1943823"/>
            <a:ext cx="5081303" cy="3933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66305D5-4C68-4043-8026-178A7D441F62}"/>
              </a:ext>
            </a:extLst>
          </p:cNvPr>
          <p:cNvSpPr/>
          <p:nvPr/>
        </p:nvSpPr>
        <p:spPr>
          <a:xfrm rot="19951214">
            <a:off x="2543498" y="1362668"/>
            <a:ext cx="5081303" cy="3933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77CBBE-88DE-B44A-B3E1-883B747CD395}"/>
              </a:ext>
            </a:extLst>
          </p:cNvPr>
          <p:cNvSpPr/>
          <p:nvPr/>
        </p:nvSpPr>
        <p:spPr>
          <a:xfrm>
            <a:off x="1245269" y="1606281"/>
            <a:ext cx="5207544" cy="3933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D1963F-1228-8442-BA15-553AF2801FEC}"/>
              </a:ext>
            </a:extLst>
          </p:cNvPr>
          <p:cNvSpPr/>
          <p:nvPr/>
        </p:nvSpPr>
        <p:spPr>
          <a:xfrm>
            <a:off x="2689058" y="1814610"/>
            <a:ext cx="3762876" cy="35463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02A237-BC33-784C-86EB-E10701B43A23}"/>
              </a:ext>
            </a:extLst>
          </p:cNvPr>
          <p:cNvSpPr/>
          <p:nvPr/>
        </p:nvSpPr>
        <p:spPr>
          <a:xfrm>
            <a:off x="3601955" y="2685396"/>
            <a:ext cx="1940092" cy="1813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C9843A-54FF-3049-8961-9CDCE0276715}"/>
              </a:ext>
            </a:extLst>
          </p:cNvPr>
          <p:cNvCxnSpPr>
            <a:cxnSpLocks/>
          </p:cNvCxnSpPr>
          <p:nvPr/>
        </p:nvCxnSpPr>
        <p:spPr>
          <a:xfrm flipV="1">
            <a:off x="4572000" y="2865153"/>
            <a:ext cx="1677373" cy="727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FEA602-CDF4-764C-80F4-E1736C32DB6B}"/>
              </a:ext>
            </a:extLst>
          </p:cNvPr>
          <p:cNvCxnSpPr>
            <a:cxnSpLocks/>
          </p:cNvCxnSpPr>
          <p:nvPr/>
        </p:nvCxnSpPr>
        <p:spPr>
          <a:xfrm flipH="1" flipV="1">
            <a:off x="2816277" y="2978096"/>
            <a:ext cx="1755725" cy="614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7A05E3-7366-834E-91AD-888ECFF85D72}"/>
              </a:ext>
            </a:extLst>
          </p:cNvPr>
          <p:cNvSpPr txBox="1"/>
          <p:nvPr/>
        </p:nvSpPr>
        <p:spPr>
          <a:xfrm>
            <a:off x="4012111" y="2865153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create/evolve</a:t>
            </a:r>
            <a:br>
              <a:rPr lang="en-US" sz="1200"/>
            </a:br>
            <a:r>
              <a:rPr lang="en-US" sz="1200"/>
              <a:t>ML/DL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EA6BFA-14FE-6041-BE5B-F2C98B3FD94E}"/>
              </a:ext>
            </a:extLst>
          </p:cNvPr>
          <p:cNvSpPr txBox="1"/>
          <p:nvPr/>
        </p:nvSpPr>
        <p:spPr>
          <a:xfrm>
            <a:off x="3690687" y="359227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assemble</a:t>
            </a:r>
            <a:br>
              <a:rPr lang="en-US" sz="1200"/>
            </a:br>
            <a:r>
              <a:rPr lang="en-US" sz="1200"/>
              <a:t>data sets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9A36C-6141-7447-8CEF-06BD9C415E7B}"/>
              </a:ext>
            </a:extLst>
          </p:cNvPr>
          <p:cNvSpPr txBox="1"/>
          <p:nvPr/>
        </p:nvSpPr>
        <p:spPr>
          <a:xfrm>
            <a:off x="4593840" y="3592275"/>
            <a:ext cx="74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train and</a:t>
            </a:r>
            <a:br>
              <a:rPr lang="en-US" sz="1200"/>
            </a:br>
            <a:r>
              <a:rPr lang="en-US" sz="1200"/>
              <a:t>evaluate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BB84AD-6CBC-7042-BE9E-BA8C64F72EB9}"/>
              </a:ext>
            </a:extLst>
          </p:cNvPr>
          <p:cNvCxnSpPr>
            <a:cxnSpLocks/>
            <a:stCxn id="26" idx="4"/>
          </p:cNvCxnSpPr>
          <p:nvPr/>
        </p:nvCxnSpPr>
        <p:spPr>
          <a:xfrm flipH="1" flipV="1">
            <a:off x="4561701" y="3592275"/>
            <a:ext cx="8795" cy="1768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D6F964-6C31-1D4C-B1F6-0FD6D3B1315B}"/>
              </a:ext>
            </a:extLst>
          </p:cNvPr>
          <p:cNvSpPr txBox="1"/>
          <p:nvPr/>
        </p:nvSpPr>
        <p:spPr>
          <a:xfrm>
            <a:off x="4322831" y="1934644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manage</a:t>
            </a:r>
            <a:br>
              <a:rPr lang="en-US" sz="1200" dirty="0"/>
            </a:br>
            <a:r>
              <a:rPr lang="en-US" sz="1200" dirty="0"/>
              <a:t>multiple</a:t>
            </a:r>
            <a:br>
              <a:rPr lang="en-US" sz="1200" dirty="0"/>
            </a:br>
            <a:r>
              <a:rPr lang="en-US" sz="1200" dirty="0"/>
              <a:t>models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88342-3DB1-0B48-989B-C7809E75AAF9}"/>
              </a:ext>
            </a:extLst>
          </p:cNvPr>
          <p:cNvSpPr txBox="1"/>
          <p:nvPr/>
        </p:nvSpPr>
        <p:spPr>
          <a:xfrm>
            <a:off x="5477761" y="3910958"/>
            <a:ext cx="93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deployment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3E5791-9DC9-2149-B18F-AAA68C76FF0C}"/>
              </a:ext>
            </a:extLst>
          </p:cNvPr>
          <p:cNvSpPr txBox="1"/>
          <p:nvPr/>
        </p:nvSpPr>
        <p:spPr>
          <a:xfrm>
            <a:off x="2688155" y="324308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set up data</a:t>
            </a:r>
            <a:br>
              <a:rPr lang="en-US" sz="1200" dirty="0"/>
            </a:br>
            <a:r>
              <a:rPr lang="en-US" sz="1200" dirty="0"/>
              <a:t>pipelines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056A28-46A7-0A4F-B115-EE6700FFAAE0}"/>
              </a:ext>
            </a:extLst>
          </p:cNvPr>
          <p:cNvSpPr txBox="1"/>
          <p:nvPr/>
        </p:nvSpPr>
        <p:spPr>
          <a:xfrm>
            <a:off x="2694416" y="3787904"/>
            <a:ext cx="87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monitoring</a:t>
            </a:r>
            <a:br>
              <a:rPr lang="en-US" sz="1200" dirty="0"/>
            </a:br>
            <a:r>
              <a:rPr lang="en-US" sz="1200" dirty="0"/>
              <a:t>&amp; logging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F556E6-E87C-2748-B0C0-EF4A182F85EB}"/>
              </a:ext>
            </a:extLst>
          </p:cNvPr>
          <p:cNvSpPr txBox="1"/>
          <p:nvPr/>
        </p:nvSpPr>
        <p:spPr>
          <a:xfrm>
            <a:off x="3628023" y="4459057"/>
            <a:ext cx="101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quality</a:t>
            </a:r>
            <a:br>
              <a:rPr lang="en-US" sz="1200" dirty="0"/>
            </a:br>
            <a:r>
              <a:rPr lang="en-US" sz="1200" dirty="0"/>
              <a:t>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E78AFE-A794-9141-8763-8058CB75F700}"/>
              </a:ext>
            </a:extLst>
          </p:cNvPr>
          <p:cNvSpPr txBox="1"/>
          <p:nvPr/>
        </p:nvSpPr>
        <p:spPr>
          <a:xfrm>
            <a:off x="5209935" y="4238862"/>
            <a:ext cx="87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A/B testing</a:t>
            </a:r>
            <a:br>
              <a:rPr lang="en-US" sz="1200" dirty="0"/>
            </a:br>
            <a:r>
              <a:rPr lang="en-US" sz="1200" dirty="0"/>
              <a:t>of models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5426E6-410F-C448-A663-025B7F30E3D4}"/>
              </a:ext>
            </a:extLst>
          </p:cNvPr>
          <p:cNvSpPr txBox="1"/>
          <p:nvPr/>
        </p:nvSpPr>
        <p:spPr>
          <a:xfrm>
            <a:off x="3061787" y="4207225"/>
            <a:ext cx="96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(automated)</a:t>
            </a:r>
            <a:br>
              <a:rPr lang="en-US" sz="1200" dirty="0"/>
            </a:br>
            <a:r>
              <a:rPr lang="en-US" sz="1200" dirty="0"/>
              <a:t>labelling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98B878-E997-4647-A54B-82268DC7BE8B}"/>
              </a:ext>
            </a:extLst>
          </p:cNvPr>
          <p:cNvSpPr txBox="1"/>
          <p:nvPr/>
        </p:nvSpPr>
        <p:spPr>
          <a:xfrm>
            <a:off x="2469041" y="1833081"/>
            <a:ext cx="86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federated/</a:t>
            </a:r>
            <a:br>
              <a:rPr lang="en-US" sz="1200" dirty="0"/>
            </a:br>
            <a:r>
              <a:rPr lang="en-US" sz="1200" dirty="0"/>
              <a:t>distributed</a:t>
            </a:r>
            <a:br>
              <a:rPr lang="en-US" sz="1200" dirty="0"/>
            </a:br>
            <a:r>
              <a:rPr lang="en-US" sz="1200" dirty="0"/>
              <a:t>model</a:t>
            </a:r>
            <a:br>
              <a:rPr lang="en-US" sz="1200" dirty="0"/>
            </a:br>
            <a:r>
              <a:rPr lang="en-US" sz="1200" dirty="0"/>
              <a:t>creation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476E0B-9F46-DF46-B3D5-4E0BC15C4B24}"/>
              </a:ext>
            </a:extLst>
          </p:cNvPr>
          <p:cNvSpPr txBox="1"/>
          <p:nvPr/>
        </p:nvSpPr>
        <p:spPr>
          <a:xfrm>
            <a:off x="4999581" y="2372215"/>
            <a:ext cx="104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reuse of</a:t>
            </a:r>
            <a:br>
              <a:rPr lang="en-US" sz="1200" dirty="0"/>
            </a:br>
            <a:r>
              <a:rPr lang="en-US" sz="1200" dirty="0"/>
              <a:t>predeveloped</a:t>
            </a:r>
            <a:br>
              <a:rPr lang="en-US" sz="1200" dirty="0"/>
            </a:br>
            <a:r>
              <a:rPr lang="en-US" sz="1200" dirty="0"/>
              <a:t>models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9F4B57-7697-AD4A-9BEE-5CFD6B6FB376}"/>
              </a:ext>
            </a:extLst>
          </p:cNvPr>
          <p:cNvSpPr txBox="1"/>
          <p:nvPr/>
        </p:nvSpPr>
        <p:spPr>
          <a:xfrm>
            <a:off x="1860888" y="408570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transfer</a:t>
            </a:r>
            <a:br>
              <a:rPr lang="en-US" sz="1200" dirty="0"/>
            </a:br>
            <a:r>
              <a:rPr lang="en-US" sz="1200" dirty="0"/>
              <a:t>learning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1DCA2B-8C2E-8B48-A468-9C36F36B4CBF}"/>
              </a:ext>
            </a:extLst>
          </p:cNvPr>
          <p:cNvSpPr txBox="1"/>
          <p:nvPr/>
        </p:nvSpPr>
        <p:spPr>
          <a:xfrm>
            <a:off x="5499325" y="3197329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integration</a:t>
            </a:r>
            <a:br>
              <a:rPr lang="en-US" sz="1200" dirty="0"/>
            </a:br>
            <a:r>
              <a:rPr lang="en-US" sz="1200" dirty="0"/>
              <a:t>of models &amp;</a:t>
            </a:r>
            <a:br>
              <a:rPr lang="en-US" sz="1200" dirty="0"/>
            </a:br>
            <a:r>
              <a:rPr lang="en-US" sz="1200" dirty="0"/>
              <a:t>components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44B699-FA8F-6C4C-BDC8-1221A845CBA9}"/>
              </a:ext>
            </a:extLst>
          </p:cNvPr>
          <p:cNvSpPr txBox="1"/>
          <p:nvPr/>
        </p:nvSpPr>
        <p:spPr>
          <a:xfrm>
            <a:off x="6280758" y="2055976"/>
            <a:ext cx="933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validation</a:t>
            </a:r>
            <a:br>
              <a:rPr lang="en-US" sz="1200" dirty="0"/>
            </a:br>
            <a:r>
              <a:rPr lang="en-US" sz="1200" dirty="0"/>
              <a:t>for safety</a:t>
            </a:r>
            <a:br>
              <a:rPr lang="en-US" sz="1200" dirty="0"/>
            </a:br>
            <a:r>
              <a:rPr lang="en-US" sz="1200" dirty="0"/>
              <a:t>critical</a:t>
            </a:r>
            <a:br>
              <a:rPr lang="en-US" sz="1200" dirty="0"/>
            </a:br>
            <a:r>
              <a:rPr lang="en-US" sz="1200" dirty="0"/>
              <a:t>applications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4AE06A-6819-2141-BF5E-A67A90BA4777}"/>
              </a:ext>
            </a:extLst>
          </p:cNvPr>
          <p:cNvSpPr txBox="1"/>
          <p:nvPr/>
        </p:nvSpPr>
        <p:spPr>
          <a:xfrm>
            <a:off x="1820013" y="4680246"/>
            <a:ext cx="142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mass-customization</a:t>
            </a:r>
            <a:br>
              <a:rPr lang="en-US" sz="1200" dirty="0"/>
            </a:br>
            <a:r>
              <a:rPr lang="en-US" sz="1200" dirty="0"/>
              <a:t>of models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82C8B5-AF15-0844-937A-A754B51DE75F}"/>
              </a:ext>
            </a:extLst>
          </p:cNvPr>
          <p:cNvSpPr txBox="1"/>
          <p:nvPr/>
        </p:nvSpPr>
        <p:spPr>
          <a:xfrm>
            <a:off x="6307068" y="4626205"/>
            <a:ext cx="857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data</a:t>
            </a:r>
            <a:br>
              <a:rPr lang="en-US" sz="1200" dirty="0"/>
            </a:br>
            <a:r>
              <a:rPr lang="en-US" sz="1200" dirty="0"/>
              <a:t>generation</a:t>
            </a:r>
            <a:br>
              <a:rPr lang="en-US" sz="1200" dirty="0"/>
            </a:br>
            <a:r>
              <a:rPr lang="en-US" sz="1200" dirty="0"/>
              <a:t>for</a:t>
            </a:r>
            <a:br>
              <a:rPr lang="en-US" sz="1200" dirty="0"/>
            </a:br>
            <a:r>
              <a:rPr lang="en-US" sz="1200" dirty="0"/>
              <a:t>machine</a:t>
            </a:r>
            <a:br>
              <a:rPr lang="en-US" sz="1200" dirty="0"/>
            </a:br>
            <a:r>
              <a:rPr lang="en-US" sz="1200" dirty="0"/>
              <a:t>learning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B199B0-C7E0-004B-A7D0-5C32B9871324}"/>
              </a:ext>
            </a:extLst>
          </p:cNvPr>
          <p:cNvSpPr txBox="1"/>
          <p:nvPr/>
        </p:nvSpPr>
        <p:spPr>
          <a:xfrm>
            <a:off x="1478435" y="2626210"/>
            <a:ext cx="1121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federated/</a:t>
            </a:r>
            <a:br>
              <a:rPr lang="en-US" sz="1200" dirty="0"/>
            </a:br>
            <a:r>
              <a:rPr lang="en-US" sz="1200" dirty="0"/>
              <a:t>distributed</a:t>
            </a:r>
            <a:br>
              <a:rPr lang="en-US" sz="1200" dirty="0"/>
            </a:br>
            <a:r>
              <a:rPr lang="en-US" sz="1200" dirty="0"/>
              <a:t>storage of data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186BD3-5B9B-3E43-9F4A-2D724C9FFBF2}"/>
              </a:ext>
            </a:extLst>
          </p:cNvPr>
          <p:cNvSpPr txBox="1"/>
          <p:nvPr/>
        </p:nvSpPr>
        <p:spPr>
          <a:xfrm>
            <a:off x="4521969" y="4601673"/>
            <a:ext cx="103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storage and</a:t>
            </a:r>
            <a:br>
              <a:rPr lang="en-US" sz="1200" dirty="0"/>
            </a:br>
            <a:r>
              <a:rPr lang="en-US" sz="1200" dirty="0"/>
              <a:t>computing</a:t>
            </a:r>
            <a:br>
              <a:rPr lang="en-US" sz="1200" dirty="0"/>
            </a:br>
            <a:r>
              <a:rPr lang="en-US" sz="1200" dirty="0"/>
              <a:t>infrastructure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9693F6-AE2C-8D4F-B15E-1D965BE2D346}"/>
              </a:ext>
            </a:extLst>
          </p:cNvPr>
          <p:cNvSpPr txBox="1"/>
          <p:nvPr/>
        </p:nvSpPr>
        <p:spPr>
          <a:xfrm>
            <a:off x="5051264" y="5351361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automated</a:t>
            </a:r>
            <a:br>
              <a:rPr lang="en-US" sz="1200" dirty="0"/>
            </a:br>
            <a:r>
              <a:rPr lang="en-US" sz="1200" dirty="0"/>
              <a:t>experimentation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33B483-4E82-4D45-86E9-43930F99F174}"/>
              </a:ext>
            </a:extLst>
          </p:cNvPr>
          <p:cNvSpPr txBox="1"/>
          <p:nvPr/>
        </p:nvSpPr>
        <p:spPr>
          <a:xfrm>
            <a:off x="1418625" y="3353420"/>
            <a:ext cx="105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deploy on</a:t>
            </a:r>
            <a:br>
              <a:rPr lang="en-US" sz="1200" dirty="0"/>
            </a:br>
            <a:r>
              <a:rPr lang="en-US" sz="1200" dirty="0"/>
              <a:t>heterogenous</a:t>
            </a:r>
            <a:br>
              <a:rPr lang="en-US" sz="1200" dirty="0"/>
            </a:br>
            <a:r>
              <a:rPr lang="en-US" sz="1200" dirty="0"/>
              <a:t>hardware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9473BA-145F-7948-A904-7059B8080469}"/>
              </a:ext>
            </a:extLst>
          </p:cNvPr>
          <p:cNvSpPr txBox="1"/>
          <p:nvPr/>
        </p:nvSpPr>
        <p:spPr>
          <a:xfrm>
            <a:off x="3019096" y="248887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design methods</a:t>
            </a:r>
            <a:br>
              <a:rPr lang="en-US" sz="1200" dirty="0"/>
            </a:br>
            <a:r>
              <a:rPr lang="en-US" sz="1200" dirty="0"/>
              <a:t>and processes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58B5A57-848C-0948-9019-14C7A9A86DC2}"/>
              </a:ext>
            </a:extLst>
          </p:cNvPr>
          <p:cNvSpPr/>
          <p:nvPr/>
        </p:nvSpPr>
        <p:spPr>
          <a:xfrm>
            <a:off x="756321" y="5729736"/>
            <a:ext cx="1166318" cy="350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AI/data science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D4DF0FB7-5E17-904B-B57A-ECCD594C811F}"/>
              </a:ext>
            </a:extLst>
          </p:cNvPr>
          <p:cNvSpPr/>
          <p:nvPr/>
        </p:nvSpPr>
        <p:spPr>
          <a:xfrm>
            <a:off x="1960315" y="5741570"/>
            <a:ext cx="1166318" cy="350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AI engineering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D8FDEA0F-442F-D045-8A68-7C2F8D4CF33E}"/>
              </a:ext>
            </a:extLst>
          </p:cNvPr>
          <p:cNvSpPr/>
          <p:nvPr/>
        </p:nvSpPr>
        <p:spPr>
          <a:xfrm>
            <a:off x="3164308" y="5741570"/>
            <a:ext cx="1166318" cy="350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dom. spec. AI </a:t>
            </a:r>
            <a:r>
              <a:rPr lang="en-US" sz="1050" dirty="0" err="1">
                <a:solidFill>
                  <a:schemeClr val="tx1"/>
                </a:solidFill>
              </a:rPr>
              <a:t>eng.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1AFAC-B3F4-CA45-838E-5C18C512C8E1}"/>
              </a:ext>
            </a:extLst>
          </p:cNvPr>
          <p:cNvSpPr txBox="1"/>
          <p:nvPr/>
        </p:nvSpPr>
        <p:spPr>
          <a:xfrm rot="16200000">
            <a:off x="195736" y="3246149"/>
            <a:ext cx="1540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software-intensive</a:t>
            </a:r>
            <a:br>
              <a:rPr lang="sv-SE" sz="1350" dirty="0"/>
            </a:br>
            <a:r>
              <a:rPr lang="sv-SE" sz="1350" dirty="0" err="1"/>
              <a:t>embedded</a:t>
            </a:r>
            <a:r>
              <a:rPr lang="sv-SE" sz="1350" dirty="0"/>
              <a:t> systems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3F1861-4DDF-0C4D-B605-5145592985BB}"/>
              </a:ext>
            </a:extLst>
          </p:cNvPr>
          <p:cNvSpPr txBox="1"/>
          <p:nvPr/>
        </p:nvSpPr>
        <p:spPr>
          <a:xfrm rot="5400000">
            <a:off x="7163802" y="1639954"/>
            <a:ext cx="11221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dirty="0" err="1"/>
              <a:t>safety-critical</a:t>
            </a:r>
            <a:br>
              <a:rPr lang="sv-SE" sz="1350" dirty="0"/>
            </a:br>
            <a:r>
              <a:rPr lang="sv-SE" sz="1350" dirty="0"/>
              <a:t>systems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A3D45C-373A-E644-B2AE-99F414C94C35}"/>
              </a:ext>
            </a:extLst>
          </p:cNvPr>
          <p:cNvSpPr txBox="1"/>
          <p:nvPr/>
        </p:nvSpPr>
        <p:spPr>
          <a:xfrm>
            <a:off x="5583472" y="1604342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explainable</a:t>
            </a:r>
            <a:br>
              <a:rPr lang="en-US" sz="1200" dirty="0"/>
            </a:br>
            <a:r>
              <a:rPr lang="en-US" sz="1200" dirty="0"/>
              <a:t>models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D94318-F9C3-1D4D-96D5-AF17355C826B}"/>
              </a:ext>
            </a:extLst>
          </p:cNvPr>
          <p:cNvSpPr txBox="1"/>
          <p:nvPr/>
        </p:nvSpPr>
        <p:spPr>
          <a:xfrm>
            <a:off x="6403611" y="2996995"/>
            <a:ext cx="1092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reproducibility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088CA8-EEFE-8441-A0C6-910154F49DBF}"/>
              </a:ext>
            </a:extLst>
          </p:cNvPr>
          <p:cNvSpPr txBox="1"/>
          <p:nvPr/>
        </p:nvSpPr>
        <p:spPr>
          <a:xfrm rot="5400000">
            <a:off x="7029213" y="4467514"/>
            <a:ext cx="14870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 dirty="0" err="1"/>
              <a:t>autonomously</a:t>
            </a:r>
            <a:br>
              <a:rPr lang="sv-SE" sz="1350" dirty="0"/>
            </a:br>
            <a:r>
              <a:rPr lang="sv-SE" sz="1350" dirty="0" err="1"/>
              <a:t>improving</a:t>
            </a:r>
            <a:r>
              <a:rPr lang="sv-SE" sz="1350" dirty="0"/>
              <a:t>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C2C75-94E3-BC49-AC7A-F21D5298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AI </a:t>
            </a:r>
            <a:r>
              <a:rPr lang="sv-SE" dirty="0" err="1"/>
              <a:t>Engineering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9098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1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6336"/>
          </a:xfrm>
          <a:prstGeom prst="rect">
            <a:avLst/>
          </a:prstGeom>
        </p:spPr>
      </p:pic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5688" y="1600202"/>
            <a:ext cx="7978877" cy="4033682"/>
          </a:xfrm>
          <a:solidFill>
            <a:schemeClr val="bg1">
              <a:lumMod val="85000"/>
              <a:alpha val="70000"/>
            </a:schemeClr>
          </a:solidFill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600" b="1" dirty="0"/>
              <a:t>Digitalization</a:t>
            </a:r>
            <a:r>
              <a:rPr lang="en-US" sz="2600" dirty="0"/>
              <a:t> (software, data &amp; </a:t>
            </a:r>
            <a:r>
              <a:rPr lang="en-US" sz="2600" b="1" dirty="0"/>
              <a:t>AI</a:t>
            </a:r>
            <a:r>
              <a:rPr lang="en-US" sz="2600" dirty="0"/>
              <a:t>) is disrupting industry and society to an extent that we have only seen the early beginnings of</a:t>
            </a:r>
            <a:br>
              <a:rPr lang="en-US" sz="2400" dirty="0"/>
            </a:b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2600" dirty="0"/>
              <a:t>Companies that do not proactively adopt AI throughout </a:t>
            </a:r>
            <a:br>
              <a:rPr lang="en-US" sz="2600" dirty="0"/>
            </a:br>
            <a:r>
              <a:rPr lang="en-US" sz="2600" dirty="0"/>
              <a:t>their entire business (products and ways of working!) </a:t>
            </a:r>
            <a:br>
              <a:rPr lang="en-US" sz="2600" dirty="0"/>
            </a:br>
            <a:r>
              <a:rPr lang="en-US" sz="2600" b="1" dirty="0"/>
              <a:t>risk</a:t>
            </a:r>
            <a:r>
              <a:rPr lang="en-US" sz="2600" dirty="0"/>
              <a:t> </a:t>
            </a:r>
            <a:r>
              <a:rPr lang="en-US" sz="2600" b="1" dirty="0"/>
              <a:t>disruption</a:t>
            </a:r>
            <a:br>
              <a:rPr lang="en-US" sz="2400" b="1" dirty="0"/>
            </a:br>
            <a:br>
              <a:rPr lang="en-US" sz="1600" b="1" dirty="0"/>
            </a:br>
            <a:endParaRPr lang="en-US" sz="1600" b="1" dirty="0"/>
          </a:p>
          <a:p>
            <a:pPr>
              <a:defRPr/>
            </a:pPr>
            <a:r>
              <a:rPr lang="en-US" sz="2600" b="1" dirty="0" err="1"/>
              <a:t>Productifying</a:t>
            </a:r>
            <a:r>
              <a:rPr lang="en-US" sz="2600" dirty="0"/>
              <a:t> AI/ML/DL solutions and deploying in industrialized contexts is a major challenge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3417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Sprint 17 Reporting Workshop</a:t>
            </a:r>
            <a:br>
              <a:rPr lang="en-US" sz="5400" b="1" dirty="0"/>
            </a:br>
            <a:r>
              <a:rPr lang="en-US" sz="5400" b="1" dirty="0"/>
              <a:t>Closing …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8900"/>
            <a:ext cx="6400800" cy="2222500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Jan Bosch</a:t>
            </a:r>
            <a:br>
              <a:rPr lang="en-US" sz="4400" b="1" dirty="0">
                <a:solidFill>
                  <a:srgbClr val="000000"/>
                </a:solidFill>
              </a:rPr>
            </a:br>
            <a:br>
              <a:rPr lang="en-US" sz="44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Director Software Center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www.software-center.se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Professor of Software Engineering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Chalmers University of Technology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Gothenburg, Sweden.</a:t>
            </a:r>
          </a:p>
          <a:p>
            <a:r>
              <a:rPr lang="en-US" dirty="0" err="1">
                <a:solidFill>
                  <a:srgbClr val="000000"/>
                </a:solidFill>
              </a:rPr>
              <a:t>www.janbosch.com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38" y="190500"/>
            <a:ext cx="12049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344"/>
            <a:ext cx="2222349" cy="140868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913" y="6210300"/>
            <a:ext cx="8501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68275" indent="-168275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en-US" sz="1600" dirty="0"/>
              <a:t>Sprint 17 reporting workshop</a:t>
            </a:r>
          </a:p>
        </p:txBody>
      </p:sp>
    </p:spTree>
    <p:extLst>
      <p:ext uri="{BB962C8B-B14F-4D97-AF65-F5344CB8AC3E}">
        <p14:creationId xmlns:p14="http://schemas.microsoft.com/office/powerpoint/2010/main" val="196930558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66260"/>
            <a:ext cx="9144000" cy="71212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ktangel 3"/>
          <p:cNvSpPr/>
          <p:nvPr/>
        </p:nvSpPr>
        <p:spPr>
          <a:xfrm>
            <a:off x="-2" y="912139"/>
            <a:ext cx="9144001" cy="1141331"/>
          </a:xfrm>
          <a:prstGeom prst="rect">
            <a:avLst/>
          </a:prstGeom>
          <a:solidFill>
            <a:srgbClr val="000000">
              <a:alpha val="1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200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38544" y="1108076"/>
            <a:ext cx="8939239" cy="86788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200" dirty="0">
                <a:solidFill>
                  <a:srgbClr val="217567"/>
                </a:solidFill>
                <a:latin typeface="+mj-lt"/>
                <a:cs typeface="Myriad Pro" charset="0"/>
              </a:rPr>
              <a:t>Mission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Myriad Pro" charset="0"/>
              </a:rPr>
              <a:t>: To significantly improve the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Myriad Pro" charset="0"/>
              </a:rPr>
              <a:t>digitalization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Myriad Pro" charset="0"/>
              </a:rPr>
              <a:t> capability of the European Software-Intensive industry</a:t>
            </a:r>
          </a:p>
          <a:p>
            <a:pPr marL="0" indent="0" eaLnBrk="1" hangingPunct="1">
              <a:buFont typeface="Arial" charset="0"/>
              <a:buNone/>
            </a:pPr>
            <a:endParaRPr lang="en-US" sz="1800" dirty="0">
              <a:solidFill>
                <a:srgbClr val="000000"/>
              </a:solidFill>
              <a:latin typeface="Myriad Pro" charset="0"/>
              <a:cs typeface="Myriad Pro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800" dirty="0">
              <a:solidFill>
                <a:srgbClr val="000000"/>
              </a:solidFill>
              <a:latin typeface="+mj-lt"/>
              <a:cs typeface="Myriad Pro" charset="0"/>
            </a:endParaRP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>
          <a:xfrm>
            <a:off x="1" y="-66243"/>
            <a:ext cx="9119348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>
                <a:solidFill>
                  <a:srgbClr val="000000"/>
                </a:solidFill>
                <a:ea typeface="Arial" charset="0"/>
                <a:cs typeface="Arial" charset="0"/>
              </a:rPr>
              <a:t>Software Center </a:t>
            </a:r>
          </a:p>
        </p:txBody>
      </p:sp>
      <p:pic>
        <p:nvPicPr>
          <p:cNvPr id="40967" name="Bildobjekt 7" descr="ericsson_logo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7" t="40533" r="15607" b="40729"/>
          <a:stretch>
            <a:fillRect/>
          </a:stretch>
        </p:blipFill>
        <p:spPr bwMode="auto">
          <a:xfrm>
            <a:off x="33213" y="2895502"/>
            <a:ext cx="2921269" cy="7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Bildobjekt 8" descr="Jeppesen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3" y="5142416"/>
            <a:ext cx="3536177" cy="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Bildobjekt 10" descr="Saab_Technologies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352" y="2212913"/>
            <a:ext cx="1416480" cy="131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pccweb.com/wp-content/uploads/2015/03/Siemens_Logo_large_dropshadow-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62" y="2147202"/>
            <a:ext cx="2754569" cy="731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ge result for robert bosch gmb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411" y="4106813"/>
            <a:ext cx="2828187" cy="6701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mage result for qamco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214" y="2313323"/>
            <a:ext cx="2760345" cy="5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Bildobjekt 12" descr="axis_logo_cmyk.eps.pd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602" y="3194083"/>
            <a:ext cx="2362446" cy="64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B020B9-E533-CC4B-B9E1-A54AA78444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645" y="4981792"/>
            <a:ext cx="1438795" cy="672402"/>
          </a:xfrm>
          <a:prstGeom prst="rect">
            <a:avLst/>
          </a:prstGeom>
        </p:spPr>
      </p:pic>
      <p:pic>
        <p:nvPicPr>
          <p:cNvPr id="7" name="Picture 2" descr="Image result for tetrapak">
            <a:extLst>
              <a:ext uri="{FF2B5EF4-FFF2-40B4-BE49-F238E27FC236}">
                <a16:creationId xmlns:a16="http://schemas.microsoft.com/office/drawing/2014/main" id="{5DC6598E-3709-A042-BDFC-18434A7C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358" y="2197697"/>
            <a:ext cx="1253538" cy="12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Bildobjekt 1" descr="Grundfos_logo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174" y="4976470"/>
            <a:ext cx="3534175" cy="5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cania">
            <a:extLst>
              <a:ext uri="{FF2B5EF4-FFF2-40B4-BE49-F238E27FC236}">
                <a16:creationId xmlns:a16="http://schemas.microsoft.com/office/drawing/2014/main" id="{7D685442-E94D-4740-B423-54E2D42B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094" y="3830623"/>
            <a:ext cx="1773601" cy="10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Bildobjekt 4" descr="chalmers_c_logo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04" y="5711695"/>
            <a:ext cx="1048845" cy="11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094" y="5749923"/>
            <a:ext cx="1157763" cy="11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86" y="5639288"/>
            <a:ext cx="1245881" cy="12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0554" y="6184154"/>
            <a:ext cx="2698246" cy="4435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1B4E8C-B8A9-0240-BA78-9FB83EA210E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14" y="5695531"/>
            <a:ext cx="982908" cy="1155927"/>
          </a:xfrm>
          <a:prstGeom prst="rect">
            <a:avLst/>
          </a:prstGeom>
        </p:spPr>
      </p:pic>
      <p:sp>
        <p:nvSpPr>
          <p:cNvPr id="29" name="Rektangel 3">
            <a:extLst>
              <a:ext uri="{FF2B5EF4-FFF2-40B4-BE49-F238E27FC236}">
                <a16:creationId xmlns:a16="http://schemas.microsoft.com/office/drawing/2014/main" id="{EAC924BF-D35C-BE4D-AD3F-57DD690410AE}"/>
              </a:ext>
            </a:extLst>
          </p:cNvPr>
          <p:cNvSpPr/>
          <p:nvPr/>
        </p:nvSpPr>
        <p:spPr>
          <a:xfrm>
            <a:off x="5834" y="5638559"/>
            <a:ext cx="9144001" cy="1317998"/>
          </a:xfrm>
          <a:prstGeom prst="rect">
            <a:avLst/>
          </a:prstGeom>
          <a:solidFill>
            <a:srgbClr val="000000">
              <a:alpha val="11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E14B8D-9AD8-F44D-9032-2D713D8D104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8" y="3826777"/>
            <a:ext cx="1586614" cy="9651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11039" y="3472459"/>
            <a:ext cx="2683602" cy="1481348"/>
            <a:chOff x="6186194" y="3729673"/>
            <a:chExt cx="2458692" cy="13229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186194" y="3931233"/>
              <a:ext cx="1121396" cy="1121396"/>
            </a:xfrm>
            <a:prstGeom prst="rect">
              <a:avLst/>
            </a:prstGeom>
          </p:spPr>
        </p:pic>
        <p:pic>
          <p:nvPicPr>
            <p:cNvPr id="40976" name="Bildobjekt 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836" y="3729673"/>
              <a:ext cx="1289050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000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A610-032D-0949-9A78-7CD9F5EA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chemeClr val="accent1"/>
                </a:solidFill>
              </a:rPr>
              <a:t>What Makes A Digital Company?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11E2-7E43-E94B-AA43-2748BFB99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022" y="963507"/>
            <a:ext cx="4688205" cy="2207205"/>
          </a:xfrm>
        </p:spPr>
        <p:txBody>
          <a:bodyPr anchor="b">
            <a:normAutofit/>
          </a:bodyPr>
          <a:lstStyle/>
          <a:p>
            <a:r>
              <a:rPr lang="sv-SE" sz="1700" dirty="0" err="1"/>
              <a:t>Using</a:t>
            </a:r>
            <a:r>
              <a:rPr lang="sv-SE" sz="1700" dirty="0"/>
              <a:t> email?</a:t>
            </a:r>
          </a:p>
          <a:p>
            <a:r>
              <a:rPr lang="sv-SE" sz="1700" dirty="0" err="1"/>
              <a:t>Have</a:t>
            </a:r>
            <a:r>
              <a:rPr lang="sv-SE" sz="1700" dirty="0"/>
              <a:t> a </a:t>
            </a:r>
            <a:r>
              <a:rPr lang="sv-SE" sz="1700" dirty="0" err="1"/>
              <a:t>website</a:t>
            </a:r>
            <a:r>
              <a:rPr lang="sv-SE" sz="1700" dirty="0"/>
              <a:t>?</a:t>
            </a:r>
          </a:p>
          <a:p>
            <a:r>
              <a:rPr lang="sv-SE" sz="1700" dirty="0" err="1"/>
              <a:t>Use</a:t>
            </a:r>
            <a:r>
              <a:rPr lang="sv-SE" sz="1700" dirty="0"/>
              <a:t> social media?</a:t>
            </a:r>
          </a:p>
          <a:p>
            <a:r>
              <a:rPr lang="sv-SE" sz="1700" dirty="0"/>
              <a:t>Video conferencing?</a:t>
            </a:r>
          </a:p>
          <a:p>
            <a:r>
              <a:rPr lang="sv-SE" sz="1700" dirty="0"/>
              <a:t>Chatbots?</a:t>
            </a:r>
          </a:p>
          <a:p>
            <a:endParaRPr lang="sv-SE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254DB-9CC2-4944-A287-AC4ABC23F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2022" y="3589865"/>
            <a:ext cx="4960715" cy="2948095"/>
          </a:xfrm>
        </p:spPr>
        <p:txBody>
          <a:bodyPr>
            <a:normAutofit/>
          </a:bodyPr>
          <a:lstStyle/>
          <a:p>
            <a:r>
              <a:rPr lang="sv-SE" sz="1700" dirty="0"/>
              <a:t>Data-driven decision </a:t>
            </a:r>
            <a:r>
              <a:rPr lang="sv-SE" sz="1700" dirty="0" err="1"/>
              <a:t>making</a:t>
            </a:r>
            <a:endParaRPr lang="sv-SE" sz="1700" dirty="0"/>
          </a:p>
          <a:p>
            <a:r>
              <a:rPr lang="sv-SE" sz="1700" dirty="0" err="1"/>
              <a:t>Relentless</a:t>
            </a:r>
            <a:r>
              <a:rPr lang="sv-SE" sz="1700" dirty="0"/>
              <a:t> </a:t>
            </a:r>
            <a:r>
              <a:rPr lang="sv-SE" sz="1700" dirty="0" err="1"/>
              <a:t>experimentation</a:t>
            </a:r>
            <a:r>
              <a:rPr lang="sv-SE" sz="1700" dirty="0"/>
              <a:t> (</a:t>
            </a:r>
            <a:r>
              <a:rPr lang="sv-SE" sz="1700" dirty="0" err="1"/>
              <a:t>e.g</a:t>
            </a:r>
            <a:r>
              <a:rPr lang="sv-SE" sz="1700" dirty="0"/>
              <a:t>. A/B </a:t>
            </a:r>
            <a:r>
              <a:rPr lang="sv-SE" sz="1700" dirty="0" err="1"/>
              <a:t>testing</a:t>
            </a:r>
            <a:r>
              <a:rPr lang="sv-SE" sz="1700" dirty="0"/>
              <a:t>)</a:t>
            </a:r>
          </a:p>
          <a:p>
            <a:r>
              <a:rPr lang="sv-SE" sz="1700" dirty="0"/>
              <a:t>Short feedback </a:t>
            </a:r>
            <a:r>
              <a:rPr lang="sv-SE" sz="1700" dirty="0" err="1"/>
              <a:t>cycles</a:t>
            </a:r>
            <a:endParaRPr lang="sv-SE" sz="1700" dirty="0"/>
          </a:p>
          <a:p>
            <a:r>
              <a:rPr lang="sv-SE" sz="1700" dirty="0"/>
              <a:t>Decision </a:t>
            </a:r>
            <a:r>
              <a:rPr lang="sv-SE" sz="1700" dirty="0" err="1"/>
              <a:t>making</a:t>
            </a:r>
            <a:r>
              <a:rPr lang="sv-SE" sz="1700" dirty="0"/>
              <a:t> </a:t>
            </a:r>
            <a:r>
              <a:rPr lang="sv-SE" sz="1700" dirty="0" err="1"/>
              <a:t>pushed</a:t>
            </a:r>
            <a:r>
              <a:rPr lang="sv-SE" sz="1700" dirty="0"/>
              <a:t> down in </a:t>
            </a:r>
            <a:r>
              <a:rPr lang="sv-SE" sz="1700" dirty="0" err="1"/>
              <a:t>organization</a:t>
            </a:r>
            <a:endParaRPr lang="sv-SE" sz="1700" dirty="0"/>
          </a:p>
          <a:p>
            <a:r>
              <a:rPr lang="sv-SE" sz="1700" dirty="0" err="1"/>
              <a:t>Strategic</a:t>
            </a:r>
            <a:r>
              <a:rPr lang="sv-SE" sz="1700" dirty="0"/>
              <a:t> data </a:t>
            </a:r>
            <a:r>
              <a:rPr lang="sv-SE" sz="1700" dirty="0" err="1"/>
              <a:t>collection</a:t>
            </a:r>
            <a:endParaRPr lang="sv-SE" sz="1700" dirty="0"/>
          </a:p>
          <a:p>
            <a:r>
              <a:rPr lang="sv-SE" sz="1700" dirty="0" err="1"/>
              <a:t>Unified</a:t>
            </a:r>
            <a:r>
              <a:rPr lang="sv-SE" sz="1700" dirty="0"/>
              <a:t> data </a:t>
            </a:r>
            <a:r>
              <a:rPr lang="sv-SE" sz="1700" dirty="0" err="1"/>
              <a:t>warehouse</a:t>
            </a:r>
            <a:endParaRPr lang="sv-SE" sz="1700" dirty="0"/>
          </a:p>
          <a:p>
            <a:r>
              <a:rPr lang="sv-SE" sz="1700" dirty="0" err="1"/>
              <a:t>Pervasive</a:t>
            </a:r>
            <a:r>
              <a:rPr lang="sv-SE" sz="1700" dirty="0"/>
              <a:t> </a:t>
            </a:r>
            <a:r>
              <a:rPr lang="sv-SE" sz="1700" dirty="0" err="1"/>
              <a:t>use</a:t>
            </a:r>
            <a:r>
              <a:rPr lang="sv-SE" sz="1700" dirty="0"/>
              <a:t> of AI and automation</a:t>
            </a:r>
          </a:p>
          <a:p>
            <a:r>
              <a:rPr lang="sv-SE" sz="1700" dirty="0"/>
              <a:t>New </a:t>
            </a:r>
            <a:r>
              <a:rPr lang="sv-SE" sz="1700" dirty="0" err="1"/>
              <a:t>job</a:t>
            </a:r>
            <a:r>
              <a:rPr lang="sv-SE" sz="1700" dirty="0"/>
              <a:t> </a:t>
            </a:r>
            <a:r>
              <a:rPr lang="sv-SE" sz="1700" dirty="0" err="1"/>
              <a:t>descriptions</a:t>
            </a: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12501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Closing</a:t>
            </a:r>
          </a:p>
        </p:txBody>
      </p:sp>
      <p:pic>
        <p:nvPicPr>
          <p:cNvPr id="1026" name="Picture 2" descr="ike Sign - ClipArt Bes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467" y="1090915"/>
            <a:ext cx="2230204" cy="12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is for Wis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0113">
            <a:off x="5729267" y="1942628"/>
            <a:ext cx="2012187" cy="19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 DIFFERENT BiiALab (@Do_Different_) | Twit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038" y="4722471"/>
            <a:ext cx="2044379" cy="20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thing you liked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One thing you wished for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One thing you’re going to different after today</a:t>
            </a:r>
          </a:p>
        </p:txBody>
      </p:sp>
    </p:spTree>
    <p:extLst>
      <p:ext uri="{BB962C8B-B14F-4D97-AF65-F5344CB8AC3E}">
        <p14:creationId xmlns:p14="http://schemas.microsoft.com/office/powerpoint/2010/main" val="27484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9193-3353-8447-89AD-D67519A2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Traditional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45732-236C-ED47-9D95-76DA790D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69771"/>
            <a:ext cx="830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FB34-8E4F-0C47-AC5B-A63356F9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Continuous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040E7-EB7B-7C44-A69D-9F2569BF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62892"/>
            <a:ext cx="830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A New Collaboration Model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dirty="0">
                <a:latin typeface="Arial" charset="0"/>
              </a:rPr>
              <a:t>Software Center aims to develop a</a:t>
            </a:r>
            <a:br>
              <a:rPr lang="en-US" sz="2400" dirty="0">
                <a:latin typeface="Arial" charset="0"/>
              </a:rPr>
            </a:br>
            <a:r>
              <a:rPr lang="en-US" sz="2400" b="1" i="1" dirty="0">
                <a:latin typeface="Arial" charset="0"/>
              </a:rPr>
              <a:t>strategic partnership</a:t>
            </a:r>
            <a:br>
              <a:rPr lang="en-US" sz="2400" i="1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with partner companies to</a:t>
            </a:r>
            <a:br>
              <a:rPr lang="en-US" sz="2400" dirty="0">
                <a:latin typeface="Arial" charset="0"/>
              </a:rPr>
            </a:br>
            <a:r>
              <a:rPr lang="en-US" sz="2400" b="1" i="1" dirty="0">
                <a:latin typeface="Arial" charset="0"/>
              </a:rPr>
              <a:t>significantly accelerate their adoption</a:t>
            </a:r>
            <a:br>
              <a:rPr lang="en-US" sz="2400" i="1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of novel approaches to </a:t>
            </a:r>
            <a:r>
              <a:rPr lang="en-US" sz="2400" b="1" i="1" dirty="0">
                <a:latin typeface="Arial" charset="0"/>
              </a:rPr>
              <a:t>digitalization</a:t>
            </a:r>
          </a:p>
          <a:p>
            <a:pPr>
              <a:defRPr/>
            </a:pPr>
            <a:endParaRPr lang="en-US" sz="2400" dirty="0">
              <a:latin typeface="Arial" charset="0"/>
            </a:endParaRPr>
          </a:p>
          <a:p>
            <a:pPr>
              <a:defRPr/>
            </a:pPr>
            <a:endParaRPr lang="en-US" sz="2400" dirty="0">
              <a:latin typeface="Arial" charset="0"/>
            </a:endParaRPr>
          </a:p>
          <a:p>
            <a:pPr>
              <a:defRPr/>
            </a:pPr>
            <a:r>
              <a:rPr lang="en-US" sz="2400" dirty="0">
                <a:latin typeface="Arial" charset="0"/>
              </a:rPr>
              <a:t>Research is performed in 6-month sprints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Long term goal; short term value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System-level, holistic perspective, including business, architecture, ways of working and organizational aspects</a:t>
            </a:r>
          </a:p>
          <a:p>
            <a:pPr>
              <a:defRPr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0973" y="1440898"/>
            <a:ext cx="8973027" cy="2527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Domain Themes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0973" y="4163950"/>
            <a:ext cx="8973027" cy="2527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Technology Themes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87509" y="4237215"/>
            <a:ext cx="1414008" cy="195375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</a:t>
            </a:r>
          </a:p>
          <a:p>
            <a:pPr algn="ctr"/>
            <a:r>
              <a:rPr lang="en-US" dirty="0"/>
              <a:t>Delivery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66344" y="4237215"/>
            <a:ext cx="1511373" cy="195375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</a:t>
            </a:r>
          </a:p>
          <a:p>
            <a:pPr algn="ctr"/>
            <a:r>
              <a:rPr lang="en-US" dirty="0"/>
              <a:t>Architecture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42544" y="4237214"/>
            <a:ext cx="1349183" cy="195375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Metrics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56554" y="4237213"/>
            <a:ext cx="1396483" cy="195375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</a:t>
            </a:r>
            <a:br>
              <a:rPr lang="en-US" dirty="0"/>
            </a:br>
            <a:r>
              <a:rPr lang="en-US" dirty="0"/>
              <a:t>Data and</a:t>
            </a:r>
            <a:br>
              <a:rPr lang="en-US" dirty="0"/>
            </a:br>
            <a:r>
              <a:rPr lang="en-US" dirty="0"/>
              <a:t>Ecosystems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973" y="471344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Predominantly</a:t>
            </a:r>
            <a:br>
              <a:rPr lang="en-US" dirty="0"/>
            </a:br>
            <a:r>
              <a:rPr lang="en-US" dirty="0"/>
              <a:t>partner</a:t>
            </a:r>
          </a:p>
          <a:p>
            <a:pPr algn="r"/>
            <a:r>
              <a:rPr lang="en-US" dirty="0"/>
              <a:t>funding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70044" y="1908430"/>
            <a:ext cx="1550969" cy="195375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Autonomous</a:t>
            </a:r>
            <a:br>
              <a:rPr lang="en-US" dirty="0"/>
            </a:br>
            <a:r>
              <a:rPr lang="en-US" dirty="0"/>
              <a:t>Systems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r>
              <a:rPr lang="en-US" b="1" dirty="0"/>
              <a:t>WASP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51285" y="1908430"/>
            <a:ext cx="1550969" cy="195375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Holistic DevOps Model</a:t>
            </a:r>
            <a:br>
              <a:rPr lang="en-US" dirty="0"/>
            </a:br>
            <a:br>
              <a:rPr lang="en-US" dirty="0"/>
            </a:br>
            <a:r>
              <a:rPr lang="en-US" b="1" dirty="0" err="1"/>
              <a:t>Vinnova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617864" y="1908430"/>
            <a:ext cx="1437659" cy="195375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Software engineering for AI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CHAIR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008988" y="2423645"/>
            <a:ext cx="3737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Shared</a:t>
            </a:r>
            <a:br>
              <a:rPr lang="en-US" dirty="0"/>
            </a:br>
            <a:r>
              <a:rPr lang="en-US" dirty="0"/>
              <a:t>public/partner</a:t>
            </a:r>
          </a:p>
          <a:p>
            <a:pPr algn="r"/>
            <a:r>
              <a:rPr lang="en-US" dirty="0"/>
              <a:t>funding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5D3FF02-8761-B74A-A342-1470D63D711F}"/>
              </a:ext>
            </a:extLst>
          </p:cNvPr>
          <p:cNvSpPr/>
          <p:nvPr/>
        </p:nvSpPr>
        <p:spPr>
          <a:xfrm>
            <a:off x="7617864" y="4237213"/>
            <a:ext cx="1437659" cy="195375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Engineering</a:t>
            </a:r>
          </a:p>
        </p:txBody>
      </p:sp>
    </p:spTree>
    <p:extLst>
      <p:ext uri="{BB962C8B-B14F-4D97-AF65-F5344CB8AC3E}">
        <p14:creationId xmlns:p14="http://schemas.microsoft.com/office/powerpoint/2010/main" val="2721081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6z0BF6FUqKI6eGK0aG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6z0BF6FUqKI6eGK0aG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6z0BF6FUqKI6eGK0aG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6z0BF6FUqKI6eGK0aGu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1185</Words>
  <Application>Microsoft Macintosh PowerPoint</Application>
  <PresentationFormat>Bildspel på skärmen (4:3)</PresentationFormat>
  <Paragraphs>368</Paragraphs>
  <Slides>50</Slides>
  <Notes>9</Notes>
  <HiddenSlides>0</HiddenSlides>
  <MMClips>1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Helvetica Light</vt:lpstr>
      <vt:lpstr>Myriad Pro</vt:lpstr>
      <vt:lpstr>Raleway</vt:lpstr>
      <vt:lpstr>Times</vt:lpstr>
      <vt:lpstr>Office Theme</vt:lpstr>
      <vt:lpstr>Sprint 17 Reporting Workshop</vt:lpstr>
      <vt:lpstr>PowerPoint-presentation</vt:lpstr>
      <vt:lpstr>Software Center </vt:lpstr>
      <vt:lpstr>Technology Evolution</vt:lpstr>
      <vt:lpstr>What Makes A Digital Company?</vt:lpstr>
      <vt:lpstr>Traditional Value Delivery</vt:lpstr>
      <vt:lpstr>Continuous Value Delivery</vt:lpstr>
      <vt:lpstr>A New Collaboration Model</vt:lpstr>
      <vt:lpstr>Research Themes</vt:lpstr>
      <vt:lpstr>Some Online Companies</vt:lpstr>
      <vt:lpstr>Advantages for Industry</vt:lpstr>
      <vt:lpstr>How are we doing?</vt:lpstr>
      <vt:lpstr>How AI Evolves In Industry</vt:lpstr>
      <vt:lpstr>AI Engineering</vt:lpstr>
      <vt:lpstr>Visitors</vt:lpstr>
      <vt:lpstr>Communities in Software Center</vt:lpstr>
      <vt:lpstr>Agenda</vt:lpstr>
      <vt:lpstr>Conclusion</vt:lpstr>
      <vt:lpstr>www.software-center.se Chalmers University of Technology</vt:lpstr>
      <vt:lpstr>Product Management Community</vt:lpstr>
      <vt:lpstr>Digitalization</vt:lpstr>
      <vt:lpstr>Digitalization</vt:lpstr>
      <vt:lpstr>ISPMA</vt:lpstr>
      <vt:lpstr>Technology Evolution</vt:lpstr>
      <vt:lpstr>Business Evolution</vt:lpstr>
      <vt:lpstr>Disruption Model</vt:lpstr>
      <vt:lpstr>Instantiated For Digitalization</vt:lpstr>
      <vt:lpstr>Traditional Value Delivery</vt:lpstr>
      <vt:lpstr>Continuous Value Delivery</vt:lpstr>
      <vt:lpstr>PdM manifesto</vt:lpstr>
      <vt:lpstr>Conclusion</vt:lpstr>
      <vt:lpstr>AI and Machine Learning</vt:lpstr>
      <vt:lpstr>AI: The New Electricity</vt:lpstr>
      <vt:lpstr>The new spring in artificial intelligence is the most significant development in computing in my lifetime</vt:lpstr>
      <vt:lpstr>Artificial Intelligence</vt:lpstr>
      <vt:lpstr>Why Machine Learning Revolution now?</vt:lpstr>
      <vt:lpstr>The Typical Problem</vt:lpstr>
      <vt:lpstr>Why Software Engineering For Machine Learning?</vt:lpstr>
      <vt:lpstr>From one of our studies …</vt:lpstr>
      <vt:lpstr>Where The Effort Goes …</vt:lpstr>
      <vt:lpstr>What’s the Difference?</vt:lpstr>
      <vt:lpstr>Quote from KPMG</vt:lpstr>
      <vt:lpstr>Five Most Important Jobs in AI</vt:lpstr>
      <vt:lpstr>How AI Evolves In Industry</vt:lpstr>
      <vt:lpstr>PowerPoint-presentation</vt:lpstr>
      <vt:lpstr>AI Engineering</vt:lpstr>
      <vt:lpstr>Conclusions</vt:lpstr>
      <vt:lpstr>Sprint 17 Reporting Workshop Closing …</vt:lpstr>
      <vt:lpstr>Software Center </vt:lpstr>
      <vt:lpstr>Feedback and Closing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17 Reporting Workshop</dc:title>
  <dc:creator>Jan Bosch</dc:creator>
  <cp:lastModifiedBy>Malin Rosqvist</cp:lastModifiedBy>
  <cp:revision>9</cp:revision>
  <cp:lastPrinted>2019-12-05T19:08:36Z</cp:lastPrinted>
  <dcterms:created xsi:type="dcterms:W3CDTF">2019-12-03T09:43:03Z</dcterms:created>
  <dcterms:modified xsi:type="dcterms:W3CDTF">2019-12-13T17:38:53Z</dcterms:modified>
</cp:coreProperties>
</file>